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6" r:id="rId2"/>
    <p:sldId id="305" r:id="rId3"/>
    <p:sldId id="297" r:id="rId4"/>
    <p:sldId id="256" r:id="rId5"/>
    <p:sldId id="282" r:id="rId6"/>
    <p:sldId id="275" r:id="rId7"/>
    <p:sldId id="276" r:id="rId8"/>
    <p:sldId id="294" r:id="rId9"/>
    <p:sldId id="274" r:id="rId10"/>
    <p:sldId id="291" r:id="rId11"/>
    <p:sldId id="283" r:id="rId12"/>
    <p:sldId id="284" r:id="rId13"/>
    <p:sldId id="258" r:id="rId14"/>
    <p:sldId id="257" r:id="rId15"/>
    <p:sldId id="259" r:id="rId16"/>
    <p:sldId id="269" r:id="rId17"/>
    <p:sldId id="310" r:id="rId18"/>
    <p:sldId id="311" r:id="rId19"/>
    <p:sldId id="290" r:id="rId20"/>
    <p:sldId id="261" r:id="rId21"/>
    <p:sldId id="292" r:id="rId22"/>
    <p:sldId id="262" r:id="rId23"/>
    <p:sldId id="265" r:id="rId24"/>
    <p:sldId id="266" r:id="rId25"/>
    <p:sldId id="267" r:id="rId26"/>
    <p:sldId id="268" r:id="rId27"/>
    <p:sldId id="278" r:id="rId28"/>
    <p:sldId id="279" r:id="rId29"/>
    <p:sldId id="280" r:id="rId30"/>
    <p:sldId id="277" r:id="rId31"/>
    <p:sldId id="270" r:id="rId32"/>
    <p:sldId id="312" r:id="rId33"/>
    <p:sldId id="272" r:id="rId34"/>
    <p:sldId id="281" r:id="rId35"/>
    <p:sldId id="264" r:id="rId36"/>
    <p:sldId id="263" r:id="rId37"/>
    <p:sldId id="260" r:id="rId38"/>
    <p:sldId id="289" r:id="rId39"/>
    <p:sldId id="313" r:id="rId40"/>
    <p:sldId id="271" r:id="rId41"/>
    <p:sldId id="273" r:id="rId42"/>
    <p:sldId id="287" r:id="rId43"/>
    <p:sldId id="299" r:id="rId44"/>
    <p:sldId id="302" r:id="rId45"/>
    <p:sldId id="303" r:id="rId46"/>
    <p:sldId id="306" r:id="rId47"/>
    <p:sldId id="309" r:id="rId48"/>
    <p:sldId id="301" r:id="rId49"/>
    <p:sldId id="304"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83172" autoAdjust="0"/>
  </p:normalViewPr>
  <p:slideViewPr>
    <p:cSldViewPr snapToGrid="0">
      <p:cViewPr varScale="1">
        <p:scale>
          <a:sx n="84" d="100"/>
          <a:sy n="84" d="100"/>
        </p:scale>
        <p:origin x="102" y="3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3E284-5BE3-40E6-BCE8-7A7494817E79}" type="datetimeFigureOut">
              <a:rPr lang="fr-CH" smtClean="0"/>
              <a:t>14.06.2023</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BAF4F-67B9-4172-96D3-5806304DC4E1}" type="slidenum">
              <a:rPr lang="fr-CH" smtClean="0"/>
              <a:t>‹N°›</a:t>
            </a:fld>
            <a:endParaRPr lang="fr-CH"/>
          </a:p>
        </p:txBody>
      </p:sp>
    </p:spTree>
    <p:extLst>
      <p:ext uri="{BB962C8B-B14F-4D97-AF65-F5344CB8AC3E}">
        <p14:creationId xmlns:p14="http://schemas.microsoft.com/office/powerpoint/2010/main" val="332869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wikipedia.org/wiki/Foi" TargetMode="External"/><Relationship Id="rId7" Type="http://schemas.openxmlformats.org/officeDocument/2006/relationships/hyperlink" Target="https://fr.wikipedia.org/wiki/Existenc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fr.wikipedia.org/wiki/Essence_(philosophie)" TargetMode="External"/><Relationship Id="rId5" Type="http://schemas.openxmlformats.org/officeDocument/2006/relationships/hyperlink" Target="https://fr.wikipedia.org/wiki/Orthodoxie" TargetMode="External"/><Relationship Id="rId4" Type="http://schemas.openxmlformats.org/officeDocument/2006/relationships/hyperlink" Target="https://fr.wikipedia.org/wiki/Empire_byzanti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fr.wikipedia.org/wiki/UBS" TargetMode="External"/><Relationship Id="rId3" Type="http://schemas.openxmlformats.org/officeDocument/2006/relationships/hyperlink" Target="https://fr.wikipedia.org/wiki/Comt%C3%A9_de_Cork" TargetMode="External"/><Relationship Id="rId7" Type="http://schemas.openxmlformats.org/officeDocument/2006/relationships/hyperlink" Target="https://fr.wikipedia.org/wiki/Morgan_Stanley"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fr.wikipedia.org/wiki/Irlande_(pays)" TargetMode="External"/><Relationship Id="rId5" Type="http://schemas.openxmlformats.org/officeDocument/2006/relationships/hyperlink" Target="https://fr.wikipedia.org/wiki/Chef_d%27entreprise" TargetMode="External"/><Relationship Id="rId4" Type="http://schemas.openxmlformats.org/officeDocument/2006/relationships/hyperlink" Target="https://fr.wikipedia.org/wiki/Banqu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fr.wikipedia.org/wiki/Banque_d%27investissement"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fr.wikipedia.org/wiki/Balance_des_paiement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Dante, le 9</a:t>
            </a:r>
            <a:r>
              <a:rPr lang="fr-FR" b="1" baseline="30000" dirty="0"/>
              <a:t>ème</a:t>
            </a:r>
            <a:r>
              <a:rPr lang="fr-FR" b="1" dirty="0"/>
              <a:t> Cercle : la trahison, comble de la désunion intérieure</a:t>
            </a:r>
            <a:r>
              <a:rPr lang="fr-FR" dirty="0"/>
              <a:t>. Dante et Virgile parviennent au fond de l'enfer, là où se trouvent ceux qui ont commis les crimes les plus graves. Subissant leur châtiment, ils connaissent l'immobilité dans un lac gelé, le « Cocyte » </a:t>
            </a:r>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1</a:t>
            </a:fld>
            <a:endParaRPr lang="fr-CH"/>
          </a:p>
        </p:txBody>
      </p:sp>
    </p:spTree>
    <p:extLst>
      <p:ext uri="{BB962C8B-B14F-4D97-AF65-F5344CB8AC3E}">
        <p14:creationId xmlns:p14="http://schemas.microsoft.com/office/powerpoint/2010/main" val="2773628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CH" sz="1800" kern="0" dirty="0">
                <a:effectLst/>
                <a:highlight>
                  <a:srgbClr val="FFFF00"/>
                </a:highlight>
                <a:latin typeface="Calibri" panose="020F0502020204030204" pitchFamily="34" charset="0"/>
                <a:ea typeface="Times New Roman" panose="02020603050405020304" pitchFamily="18" charset="0"/>
              </a:rPr>
              <a:t>31 mars (31 12 2022) : BN avant impôts 12,8 milliards (16 AT1 = perte 3.2 milliards). Gestion</a:t>
            </a:r>
            <a:r>
              <a:rPr lang="fr-CH" sz="1800" kern="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1253 milliards (gestion mandat : 41,7 milliards (-9%). D</a:t>
            </a:r>
            <a:r>
              <a:rPr lang="fr-CH" sz="1800" kern="0" dirty="0">
                <a:effectLst/>
                <a:highlight>
                  <a:srgbClr val="FFFF00"/>
                </a:highlight>
                <a:latin typeface="Calibri" panose="020F0502020204030204" pitchFamily="34" charset="0"/>
                <a:ea typeface="Times New Roman" panose="02020603050405020304" pitchFamily="18" charset="0"/>
              </a:rPr>
              <a:t>épôts</a:t>
            </a:r>
            <a:r>
              <a:rPr lang="fr-CH" sz="1800" kern="0" dirty="0">
                <a:effectLst/>
                <a:latin typeface="Calibri" panose="020F0502020204030204" pitchFamily="34" charset="0"/>
                <a:ea typeface="Times New Roman" panose="02020603050405020304" pitchFamily="18" charset="0"/>
              </a:rPr>
              <a:t> totaux - 67 milliards :</a:t>
            </a:r>
            <a:r>
              <a:rPr lang="fr-CH" sz="1800" kern="0" dirty="0">
                <a:effectLst/>
                <a:highlight>
                  <a:srgbClr val="FFFF00"/>
                </a:highlight>
                <a:latin typeface="Calibri" panose="020F0502020204030204" pitchFamily="34" charset="0"/>
                <a:ea typeface="Times New Roman" panose="02020603050405020304" pitchFamily="18" charset="0"/>
              </a:rPr>
              <a:t>166</a:t>
            </a:r>
            <a:r>
              <a:rPr lang="fr-CH" sz="1800" kern="0" dirty="0">
                <a:effectLst/>
                <a:latin typeface="Calibri" panose="020F0502020204030204" pitchFamily="34" charset="0"/>
                <a:ea typeface="Times New Roman" panose="02020603050405020304" pitchFamily="18" charset="0"/>
              </a:rPr>
              <a:t> (233 milliards) </a:t>
            </a:r>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12</a:t>
            </a:fld>
            <a:endParaRPr lang="fr-CH"/>
          </a:p>
        </p:txBody>
      </p:sp>
    </p:spTree>
    <p:extLst>
      <p:ext uri="{BB962C8B-B14F-4D97-AF65-F5344CB8AC3E}">
        <p14:creationId xmlns:p14="http://schemas.microsoft.com/office/powerpoint/2010/main" val="213099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14</a:t>
            </a:fld>
            <a:endParaRPr lang="fr-CH"/>
          </a:p>
        </p:txBody>
      </p:sp>
    </p:spTree>
    <p:extLst>
      <p:ext uri="{BB962C8B-B14F-4D97-AF65-F5344CB8AC3E}">
        <p14:creationId xmlns:p14="http://schemas.microsoft.com/office/powerpoint/2010/main" val="78855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15</a:t>
            </a:fld>
            <a:endParaRPr lang="fr-CH"/>
          </a:p>
        </p:txBody>
      </p:sp>
    </p:spTree>
    <p:extLst>
      <p:ext uri="{BB962C8B-B14F-4D97-AF65-F5344CB8AC3E}">
        <p14:creationId xmlns:p14="http://schemas.microsoft.com/office/powerpoint/2010/main" val="338452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1 </a:t>
            </a:r>
            <a:r>
              <a:rPr lang="fr-FR" i="1" dirty="0" err="1"/>
              <a:t>Additionnal</a:t>
            </a:r>
            <a:r>
              <a:rPr lang="fr-FR" i="1" dirty="0"/>
              <a:t> Tier</a:t>
            </a:r>
            <a:r>
              <a:rPr lang="fr-FR" dirty="0"/>
              <a:t>, Contingent Convertible, </a:t>
            </a:r>
            <a:r>
              <a:rPr lang="fr-FR" dirty="0" err="1"/>
              <a:t>conv</a:t>
            </a:r>
            <a:r>
              <a:rPr lang="fr-FR" dirty="0"/>
              <a:t>. automatique en actions si besoin, mais </a:t>
            </a:r>
            <a:r>
              <a:rPr lang="fr-FR" dirty="0" err="1"/>
              <a:t>pvt</a:t>
            </a:r>
            <a:r>
              <a:rPr lang="fr-FR" dirty="0"/>
              <a:t> être annulées, ici 5 % et moitié val. Nominale. Migros : 450 millions. Marché : 275 milliards.</a:t>
            </a:r>
          </a:p>
          <a:p>
            <a:r>
              <a:rPr lang="fr-FR" b="1" dirty="0"/>
              <a:t>Autorité fédérale de surveillance des marchés financiers FINMA</a:t>
            </a:r>
          </a:p>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16</a:t>
            </a:fld>
            <a:endParaRPr lang="fr-CH"/>
          </a:p>
        </p:txBody>
      </p:sp>
    </p:spTree>
    <p:extLst>
      <p:ext uri="{BB962C8B-B14F-4D97-AF65-F5344CB8AC3E}">
        <p14:creationId xmlns:p14="http://schemas.microsoft.com/office/powerpoint/2010/main" val="2322358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18</a:t>
            </a:fld>
            <a:endParaRPr lang="fr-CH"/>
          </a:p>
        </p:txBody>
      </p:sp>
    </p:spTree>
    <p:extLst>
      <p:ext uri="{BB962C8B-B14F-4D97-AF65-F5344CB8AC3E}">
        <p14:creationId xmlns:p14="http://schemas.microsoft.com/office/powerpoint/2010/main" val="3364998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1 </a:t>
            </a:r>
            <a:r>
              <a:rPr lang="fr-FR" i="1" dirty="0" err="1"/>
              <a:t>Additionnal</a:t>
            </a:r>
            <a:r>
              <a:rPr lang="fr-FR" i="1" dirty="0"/>
              <a:t> Tier (échelon) Contingent Convertibles</a:t>
            </a:r>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19</a:t>
            </a:fld>
            <a:endParaRPr lang="fr-CH"/>
          </a:p>
        </p:txBody>
      </p:sp>
    </p:spTree>
    <p:extLst>
      <p:ext uri="{BB962C8B-B14F-4D97-AF65-F5344CB8AC3E}">
        <p14:creationId xmlns:p14="http://schemas.microsoft.com/office/powerpoint/2010/main" val="181707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20</a:t>
            </a:fld>
            <a:endParaRPr lang="fr-CH"/>
          </a:p>
        </p:txBody>
      </p:sp>
    </p:spTree>
    <p:extLst>
      <p:ext uri="{BB962C8B-B14F-4D97-AF65-F5344CB8AC3E}">
        <p14:creationId xmlns:p14="http://schemas.microsoft.com/office/powerpoint/2010/main" val="2917826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21</a:t>
            </a:fld>
            <a:endParaRPr lang="fr-CH"/>
          </a:p>
        </p:txBody>
      </p:sp>
    </p:spTree>
    <p:extLst>
      <p:ext uri="{BB962C8B-B14F-4D97-AF65-F5344CB8AC3E}">
        <p14:creationId xmlns:p14="http://schemas.microsoft.com/office/powerpoint/2010/main" val="3188216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23</a:t>
            </a:fld>
            <a:endParaRPr lang="fr-CH"/>
          </a:p>
        </p:txBody>
      </p:sp>
    </p:spTree>
    <p:extLst>
      <p:ext uri="{BB962C8B-B14F-4D97-AF65-F5344CB8AC3E}">
        <p14:creationId xmlns:p14="http://schemas.microsoft.com/office/powerpoint/2010/main" val="1421489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25</a:t>
            </a:fld>
            <a:endParaRPr lang="fr-CH"/>
          </a:p>
        </p:txBody>
      </p:sp>
    </p:spTree>
    <p:extLst>
      <p:ext uri="{BB962C8B-B14F-4D97-AF65-F5344CB8AC3E}">
        <p14:creationId xmlns:p14="http://schemas.microsoft.com/office/powerpoint/2010/main" val="172349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l-GR" u="none" dirty="0">
                <a:solidFill>
                  <a:srgbClr val="FF0000"/>
                </a:solidFill>
              </a:rPr>
              <a:t>δ</a:t>
            </a:r>
            <a:r>
              <a:rPr lang="fr-FR" u="none" dirty="0" err="1">
                <a:solidFill>
                  <a:srgbClr val="FF0000"/>
                </a:solidFill>
              </a:rPr>
              <a:t>όγμ</a:t>
            </a:r>
            <a:r>
              <a:rPr lang="fr-FR" u="none" dirty="0">
                <a:solidFill>
                  <a:srgbClr val="FF0000"/>
                </a:solidFill>
              </a:rPr>
              <a:t>α / </a:t>
            </a:r>
            <a:r>
              <a:rPr lang="fr-FR" i="1" u="none" dirty="0">
                <a:solidFill>
                  <a:srgbClr val="FF0000"/>
                </a:solidFill>
              </a:rPr>
              <a:t>dógma</a:t>
            </a:r>
            <a:r>
              <a:rPr lang="fr-FR" u="none" dirty="0">
                <a:solidFill>
                  <a:srgbClr val="FF0000"/>
                </a:solidFill>
              </a:rPr>
              <a:t>, opinion, décision, décret, affirmation considérée fondamentale, incontestable, intangible d’une autorité politique, philosophique, religieuse. Article de </a:t>
            </a:r>
            <a:r>
              <a:rPr lang="fr-FR" u="none" dirty="0">
                <a:solidFill>
                  <a:srgbClr val="FF0000"/>
                </a:solidFill>
                <a:hlinkClick r:id="rId3" tooltip="Foi">
                  <a:extLst>
                    <a:ext uri="{A12FA001-AC4F-418D-AE19-62706E023703}">
                      <ahyp:hlinkClr xmlns:ahyp="http://schemas.microsoft.com/office/drawing/2018/hyperlinkcolor" val="tx"/>
                    </a:ext>
                  </a:extLst>
                </a:hlinkClick>
              </a:rPr>
              <a:t>foi</a:t>
            </a:r>
            <a:r>
              <a:rPr lang="fr-FR" u="none" dirty="0">
                <a:solidFill>
                  <a:srgbClr val="FF0000"/>
                </a:solidFill>
              </a:rPr>
              <a:t> : critère de conformité à la foi utilisé par le pouvoir judiciaire, lorsque le pouvoir temporel (</a:t>
            </a:r>
            <a:r>
              <a:rPr lang="fr-FR" u="none" dirty="0">
                <a:solidFill>
                  <a:srgbClr val="FF0000"/>
                </a:solidFill>
                <a:hlinkClick r:id="rId4" tooltip="Empire byzantin">
                  <a:extLst>
                    <a:ext uri="{A12FA001-AC4F-418D-AE19-62706E023703}">
                      <ahyp:hlinkClr xmlns:ahyp="http://schemas.microsoft.com/office/drawing/2018/hyperlinkcolor" val="tx"/>
                    </a:ext>
                  </a:extLst>
                </a:hlinkClick>
              </a:rPr>
              <a:t>Empire romain d'Orient</a:t>
            </a:r>
            <a:r>
              <a:rPr lang="fr-FR" u="none" dirty="0">
                <a:solidFill>
                  <a:srgbClr val="FF0000"/>
                </a:solidFill>
              </a:rPr>
              <a:t>) sanctionnait pénalement les déviations par rapport à l'</a:t>
            </a:r>
            <a:r>
              <a:rPr lang="fr-FR" u="none" dirty="0">
                <a:solidFill>
                  <a:srgbClr val="FF0000"/>
                </a:solidFill>
                <a:hlinkClick r:id="rId5" tooltip="Orthodoxie">
                  <a:extLst>
                    <a:ext uri="{A12FA001-AC4F-418D-AE19-62706E023703}">
                      <ahyp:hlinkClr xmlns:ahyp="http://schemas.microsoft.com/office/drawing/2018/hyperlinkcolor" val="tx"/>
                    </a:ext>
                  </a:extLst>
                </a:hlinkClick>
              </a:rPr>
              <a:t>orthodoxi</a:t>
            </a:r>
            <a:r>
              <a:rPr lang="fr-FR" u="none" dirty="0">
                <a:solidFill>
                  <a:srgbClr val="FF0000"/>
                </a:solidFill>
              </a:rPr>
              <a:t>e. </a:t>
            </a:r>
            <a:r>
              <a:rPr lang="fr-FR" i="1" u="none" dirty="0" err="1">
                <a:solidFill>
                  <a:srgbClr val="FF0000"/>
                </a:solidFill>
              </a:rPr>
              <a:t>Credere</a:t>
            </a:r>
            <a:r>
              <a:rPr lang="fr-FR" u="none" dirty="0">
                <a:solidFill>
                  <a:srgbClr val="FF0000"/>
                </a:solidFill>
              </a:rPr>
              <a:t> : prêter, faire confiance. </a:t>
            </a:r>
            <a:r>
              <a:rPr lang="fr-FR" i="1" u="none" dirty="0" err="1">
                <a:solidFill>
                  <a:srgbClr val="FF0000"/>
                </a:solidFill>
              </a:rPr>
              <a:t>Creditum</a:t>
            </a:r>
            <a:r>
              <a:rPr lang="fr-FR" u="none" dirty="0">
                <a:solidFill>
                  <a:srgbClr val="FF0000"/>
                </a:solidFill>
              </a:rPr>
              <a:t> : le prêt. </a:t>
            </a:r>
            <a:r>
              <a:rPr lang="fr-FR" u="sng" dirty="0">
                <a:solidFill>
                  <a:srgbClr val="FF0000"/>
                </a:solidFill>
              </a:rPr>
              <a:t>1987</a:t>
            </a:r>
            <a:r>
              <a:rPr lang="fr-FR" u="none" dirty="0">
                <a:solidFill>
                  <a:srgbClr val="FF0000"/>
                </a:solidFill>
              </a:rPr>
              <a:t> </a:t>
            </a:r>
            <a:r>
              <a:rPr lang="fr-FR" u="none" dirty="0" err="1">
                <a:solidFill>
                  <a:srgbClr val="FF0000"/>
                </a:solidFill>
              </a:rPr>
              <a:t>krash</a:t>
            </a:r>
            <a:r>
              <a:rPr lang="fr-FR" u="none" dirty="0">
                <a:solidFill>
                  <a:srgbClr val="FF0000"/>
                </a:solidFill>
              </a:rPr>
              <a:t> boursier : </a:t>
            </a:r>
            <a:r>
              <a:rPr lang="fr-FR" u="sng" dirty="0">
                <a:solidFill>
                  <a:srgbClr val="FF0000"/>
                </a:solidFill>
              </a:rPr>
              <a:t>2000</a:t>
            </a:r>
            <a:r>
              <a:rPr lang="fr-FR" u="none" dirty="0">
                <a:solidFill>
                  <a:srgbClr val="FF0000"/>
                </a:solidFill>
              </a:rPr>
              <a:t> récession, </a:t>
            </a:r>
            <a:r>
              <a:rPr lang="fr-FR" u="sng" dirty="0">
                <a:solidFill>
                  <a:srgbClr val="FF0000"/>
                </a:solidFill>
              </a:rPr>
              <a:t>2007</a:t>
            </a:r>
            <a:r>
              <a:rPr lang="fr-FR" u="none" dirty="0">
                <a:solidFill>
                  <a:srgbClr val="FF0000"/>
                </a:solidFill>
              </a:rPr>
              <a:t> </a:t>
            </a:r>
            <a:r>
              <a:rPr lang="fr-FR" i="1" u="none" dirty="0">
                <a:solidFill>
                  <a:srgbClr val="FF0000"/>
                </a:solidFill>
              </a:rPr>
              <a:t>messianisme</a:t>
            </a:r>
            <a:r>
              <a:rPr lang="fr-FR" u="none" dirty="0">
                <a:solidFill>
                  <a:srgbClr val="FF0000"/>
                </a:solidFill>
              </a:rPr>
              <a:t> contemporain, </a:t>
            </a:r>
            <a:r>
              <a:rPr lang="fr-FR" i="1" u="none" dirty="0" err="1">
                <a:solidFill>
                  <a:srgbClr val="FF0000"/>
                </a:solidFill>
              </a:rPr>
              <a:t>telos</a:t>
            </a:r>
            <a:r>
              <a:rPr lang="fr-FR" u="none" dirty="0">
                <a:solidFill>
                  <a:srgbClr val="FF0000"/>
                </a:solidFill>
              </a:rPr>
              <a:t> de l’histoire à endosser par les peuples </a:t>
            </a:r>
            <a:r>
              <a:rPr lang="fr-FR" b="1" u="none" dirty="0">
                <a:solidFill>
                  <a:srgbClr val="FF0000"/>
                </a:solidFill>
              </a:rPr>
              <a:t>propriétaires</a:t>
            </a:r>
            <a:r>
              <a:rPr lang="fr-FR" u="none" dirty="0">
                <a:solidFill>
                  <a:srgbClr val="FF0000"/>
                </a:solidFill>
              </a:rPr>
              <a:t> : ménages précaires US 2000 – 2007, </a:t>
            </a:r>
            <a:r>
              <a:rPr lang="fr-FR" i="1" u="none" dirty="0" err="1">
                <a:solidFill>
                  <a:srgbClr val="FF0000"/>
                </a:solidFill>
              </a:rPr>
              <a:t>subprimes</a:t>
            </a:r>
            <a:r>
              <a:rPr lang="fr-FR" u="none" dirty="0">
                <a:solidFill>
                  <a:srgbClr val="FF0000"/>
                </a:solidFill>
              </a:rPr>
              <a:t> (Gaël Giraud).</a:t>
            </a:r>
            <a:r>
              <a:rPr lang="fr-FR" dirty="0"/>
              <a:t> Essentialisme philosophique : </a:t>
            </a:r>
            <a:r>
              <a:rPr lang="fr-FR" dirty="0">
                <a:solidFill>
                  <a:schemeClr val="tx1"/>
                </a:solidFill>
              </a:rPr>
              <a:t>l'</a:t>
            </a:r>
            <a:r>
              <a:rPr lang="fr-FR" dirty="0">
                <a:solidFill>
                  <a:schemeClr val="tx1"/>
                </a:solidFill>
                <a:hlinkClick r:id="rId6" tooltip="Essence (philosophie)">
                  <a:extLst>
                    <a:ext uri="{A12FA001-AC4F-418D-AE19-62706E023703}">
                      <ahyp:hlinkClr xmlns:ahyp="http://schemas.microsoft.com/office/drawing/2018/hyperlinkcolor" val="tx"/>
                    </a:ext>
                  </a:extLst>
                </a:hlinkClick>
              </a:rPr>
              <a:t>essence</a:t>
            </a:r>
            <a:r>
              <a:rPr lang="fr-FR" dirty="0">
                <a:solidFill>
                  <a:schemeClr val="tx1"/>
                </a:solidFill>
              </a:rPr>
              <a:t> d'une chose précède son </a:t>
            </a:r>
            <a:r>
              <a:rPr lang="fr-FR" dirty="0">
                <a:solidFill>
                  <a:schemeClr val="tx1"/>
                </a:solidFill>
                <a:hlinkClick r:id="rId7" tooltip="Existence">
                  <a:extLst>
                    <a:ext uri="{A12FA001-AC4F-418D-AE19-62706E023703}">
                      <ahyp:hlinkClr xmlns:ahyp="http://schemas.microsoft.com/office/drawing/2018/hyperlinkcolor" val="tx"/>
                    </a:ext>
                  </a:extLst>
                </a:hlinkClick>
              </a:rPr>
              <a:t>existence</a:t>
            </a:r>
            <a:r>
              <a:rPr lang="fr-FR" dirty="0">
                <a:solidFill>
                  <a:schemeClr val="tx1"/>
                </a:solidFill>
              </a:rPr>
              <a:t>. </a:t>
            </a:r>
            <a:endParaRPr lang="fr-CH" u="none" dirty="0">
              <a:solidFill>
                <a:srgbClr val="FF0000"/>
              </a:solidFill>
            </a:endParaRPr>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2</a:t>
            </a:fld>
            <a:endParaRPr lang="fr-CH"/>
          </a:p>
        </p:txBody>
      </p:sp>
    </p:spTree>
    <p:extLst>
      <p:ext uri="{BB962C8B-B14F-4D97-AF65-F5344CB8AC3E}">
        <p14:creationId xmlns:p14="http://schemas.microsoft.com/office/powerpoint/2010/main" val="226665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UBS, cours de bourse </a:t>
            </a:r>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27</a:t>
            </a:fld>
            <a:endParaRPr lang="fr-CH"/>
          </a:p>
        </p:txBody>
      </p:sp>
    </p:spTree>
    <p:extLst>
      <p:ext uri="{BB962C8B-B14F-4D97-AF65-F5344CB8AC3E}">
        <p14:creationId xmlns:p14="http://schemas.microsoft.com/office/powerpoint/2010/main" val="1465658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UBS, cours de bourse</a:t>
            </a:r>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28</a:t>
            </a:fld>
            <a:endParaRPr lang="fr-CH"/>
          </a:p>
        </p:txBody>
      </p:sp>
    </p:spTree>
    <p:extLst>
      <p:ext uri="{BB962C8B-B14F-4D97-AF65-F5344CB8AC3E}">
        <p14:creationId xmlns:p14="http://schemas.microsoft.com/office/powerpoint/2010/main" val="1733588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UBS, cours de bourse, ventes, achats à terme  </a:t>
            </a:r>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29</a:t>
            </a:fld>
            <a:endParaRPr lang="fr-CH"/>
          </a:p>
        </p:txBody>
      </p:sp>
    </p:spTree>
    <p:extLst>
      <p:ext uri="{BB962C8B-B14F-4D97-AF65-F5344CB8AC3E}">
        <p14:creationId xmlns:p14="http://schemas.microsoft.com/office/powerpoint/2010/main" val="1496281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CS cours de bourse, ventes, achats, à terme</a:t>
            </a:r>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30</a:t>
            </a:fld>
            <a:endParaRPr lang="fr-CH"/>
          </a:p>
        </p:txBody>
      </p:sp>
    </p:spTree>
    <p:extLst>
      <p:ext uri="{BB962C8B-B14F-4D97-AF65-F5344CB8AC3E}">
        <p14:creationId xmlns:p14="http://schemas.microsoft.com/office/powerpoint/2010/main" val="2596518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14/04/2023   3.439.000.000</a:t>
            </a:r>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31</a:t>
            </a:fld>
            <a:endParaRPr lang="fr-CH"/>
          </a:p>
        </p:txBody>
      </p:sp>
    </p:spTree>
    <p:extLst>
      <p:ext uri="{BB962C8B-B14F-4D97-AF65-F5344CB8AC3E}">
        <p14:creationId xmlns:p14="http://schemas.microsoft.com/office/powerpoint/2010/main" val="2557378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i="0" u="none" dirty="0" err="1">
                <a:solidFill>
                  <a:schemeClr val="tx1"/>
                </a:solidFill>
                <a:effectLst/>
                <a:latin typeface="Arial" panose="020B0604020202020204" pitchFamily="34" charset="0"/>
                <a:cs typeface="Arial" panose="020B0604020202020204" pitchFamily="34" charset="0"/>
              </a:rPr>
              <a:t>Colm</a:t>
            </a:r>
            <a:r>
              <a:rPr lang="fr-FR" sz="1000" b="1" i="0" u="none" dirty="0">
                <a:solidFill>
                  <a:schemeClr val="tx1"/>
                </a:solidFill>
                <a:effectLst/>
                <a:latin typeface="Arial" panose="020B0604020202020204" pitchFamily="34" charset="0"/>
                <a:cs typeface="Arial" panose="020B0604020202020204" pitchFamily="34" charset="0"/>
              </a:rPr>
              <a:t> Kelleher</a:t>
            </a:r>
            <a:r>
              <a:rPr lang="fr-FR" sz="1000" b="0" i="0" u="none" dirty="0">
                <a:solidFill>
                  <a:schemeClr val="tx1"/>
                </a:solidFill>
                <a:effectLst/>
                <a:latin typeface="Arial" panose="020B0604020202020204" pitchFamily="34" charset="0"/>
                <a:cs typeface="Arial" panose="020B0604020202020204" pitchFamily="34" charset="0"/>
              </a:rPr>
              <a:t>, né le </a:t>
            </a:r>
            <a:r>
              <a:rPr lang="fr-FR" sz="1000" u="none" dirty="0">
                <a:solidFill>
                  <a:schemeClr val="tx1"/>
                </a:solidFill>
                <a:latin typeface="Arial" panose="020B0604020202020204" pitchFamily="34" charset="0"/>
                <a:cs typeface="Arial" panose="020B0604020202020204" pitchFamily="34" charset="0"/>
              </a:rPr>
              <a:t>30 mai 1957</a:t>
            </a:r>
            <a:r>
              <a:rPr lang="fr-FR" sz="1000" b="0" i="0" u="none" dirty="0">
                <a:solidFill>
                  <a:schemeClr val="tx1"/>
                </a:solidFill>
                <a:effectLst/>
                <a:latin typeface="Arial" panose="020B0604020202020204" pitchFamily="34" charset="0"/>
                <a:cs typeface="Arial" panose="020B0604020202020204" pitchFamily="34" charset="0"/>
              </a:rPr>
              <a:t> dans le </a:t>
            </a:r>
            <a:r>
              <a:rPr lang="fr-FR" sz="1000" b="0" i="0" u="none" strike="noStrike" dirty="0">
                <a:solidFill>
                  <a:schemeClr val="tx1"/>
                </a:solidFill>
                <a:effectLst/>
                <a:latin typeface="Arial" panose="020B0604020202020204" pitchFamily="34" charset="0"/>
                <a:cs typeface="Arial" panose="020B0604020202020204" pitchFamily="34" charset="0"/>
                <a:hlinkClick r:id="rId3" tooltip="Comté de Cork">
                  <a:extLst>
                    <a:ext uri="{A12FA001-AC4F-418D-AE19-62706E023703}">
                      <ahyp:hlinkClr xmlns:ahyp="http://schemas.microsoft.com/office/drawing/2018/hyperlinkcolor" val="tx"/>
                    </a:ext>
                  </a:extLst>
                </a:hlinkClick>
              </a:rPr>
              <a:t>comté de Cork</a:t>
            </a:r>
            <a:r>
              <a:rPr lang="fr-FR" sz="1000" b="0" i="0" u="none" dirty="0">
                <a:solidFill>
                  <a:schemeClr val="tx1"/>
                </a:solidFill>
                <a:effectLst/>
                <a:latin typeface="Arial" panose="020B0604020202020204" pitchFamily="34" charset="0"/>
                <a:cs typeface="Arial" panose="020B0604020202020204" pitchFamily="34" charset="0"/>
              </a:rPr>
              <a:t> est un </a:t>
            </a:r>
            <a:r>
              <a:rPr lang="fr-FR" sz="1000" b="0" i="0" u="none" strike="noStrike" dirty="0">
                <a:solidFill>
                  <a:schemeClr val="tx1"/>
                </a:solidFill>
                <a:effectLst/>
                <a:latin typeface="Arial" panose="020B0604020202020204" pitchFamily="34" charset="0"/>
                <a:cs typeface="Arial" panose="020B0604020202020204" pitchFamily="34" charset="0"/>
                <a:hlinkClick r:id="rId4" tooltip="Banque">
                  <a:extLst>
                    <a:ext uri="{A12FA001-AC4F-418D-AE19-62706E023703}">
                      <ahyp:hlinkClr xmlns:ahyp="http://schemas.microsoft.com/office/drawing/2018/hyperlinkcolor" val="tx"/>
                    </a:ext>
                  </a:extLst>
                </a:hlinkClick>
              </a:rPr>
              <a:t>banquier</a:t>
            </a:r>
            <a:r>
              <a:rPr lang="fr-FR" sz="1000" b="0" i="0" u="none" dirty="0">
                <a:solidFill>
                  <a:schemeClr val="tx1"/>
                </a:solidFill>
                <a:effectLst/>
                <a:latin typeface="Arial" panose="020B0604020202020204" pitchFamily="34" charset="0"/>
                <a:cs typeface="Arial" panose="020B0604020202020204" pitchFamily="34" charset="0"/>
              </a:rPr>
              <a:t> et </a:t>
            </a:r>
            <a:r>
              <a:rPr lang="fr-FR" sz="1000" b="0" i="0" u="none" strike="noStrike" dirty="0">
                <a:solidFill>
                  <a:schemeClr val="tx1"/>
                </a:solidFill>
                <a:effectLst/>
                <a:latin typeface="Arial" panose="020B0604020202020204" pitchFamily="34" charset="0"/>
                <a:cs typeface="Arial" panose="020B0604020202020204" pitchFamily="34" charset="0"/>
                <a:hlinkClick r:id="rId5" tooltip="Chef d'entreprise">
                  <a:extLst>
                    <a:ext uri="{A12FA001-AC4F-418D-AE19-62706E023703}">
                      <ahyp:hlinkClr xmlns:ahyp="http://schemas.microsoft.com/office/drawing/2018/hyperlinkcolor" val="tx"/>
                    </a:ext>
                  </a:extLst>
                </a:hlinkClick>
              </a:rPr>
              <a:t>dirigeant d'entreprise</a:t>
            </a:r>
            <a:r>
              <a:rPr lang="fr-FR" sz="1000" b="0" i="0" u="none" dirty="0">
                <a:solidFill>
                  <a:schemeClr val="tx1"/>
                </a:solidFill>
                <a:effectLst/>
                <a:latin typeface="Arial" panose="020B0604020202020204" pitchFamily="34" charset="0"/>
                <a:cs typeface="Arial" panose="020B0604020202020204" pitchFamily="34" charset="0"/>
              </a:rPr>
              <a:t> </a:t>
            </a:r>
            <a:r>
              <a:rPr lang="fr-FR" sz="1000" b="0" i="0" u="none" strike="noStrike" dirty="0">
                <a:solidFill>
                  <a:schemeClr val="tx1"/>
                </a:solidFill>
                <a:effectLst/>
                <a:latin typeface="Arial" panose="020B0604020202020204" pitchFamily="34" charset="0"/>
                <a:cs typeface="Arial" panose="020B0604020202020204" pitchFamily="34" charset="0"/>
                <a:hlinkClick r:id="rId6" tooltip="Irlande (pays)">
                  <a:extLst>
                    <a:ext uri="{A12FA001-AC4F-418D-AE19-62706E023703}">
                      <ahyp:hlinkClr xmlns:ahyp="http://schemas.microsoft.com/office/drawing/2018/hyperlinkcolor" val="tx"/>
                    </a:ext>
                  </a:extLst>
                </a:hlinkClick>
              </a:rPr>
              <a:t>irlandais</a:t>
            </a:r>
            <a:r>
              <a:rPr lang="fr-FR" sz="1000" b="0" i="0" u="none" dirty="0">
                <a:solidFill>
                  <a:schemeClr val="tx1"/>
                </a:solidFill>
                <a:effectLst/>
                <a:latin typeface="Arial" panose="020B0604020202020204" pitchFamily="34" charset="0"/>
                <a:cs typeface="Arial" panose="020B0604020202020204" pitchFamily="34" charset="0"/>
              </a:rPr>
              <a:t>. Après avoir travaillé pour la banque </a:t>
            </a:r>
            <a:r>
              <a:rPr lang="fr-FR" sz="1000" b="0" i="0" u="none" strike="noStrike" dirty="0">
                <a:solidFill>
                  <a:schemeClr val="tx1"/>
                </a:solidFill>
                <a:effectLst/>
                <a:latin typeface="Arial" panose="020B0604020202020204" pitchFamily="34" charset="0"/>
                <a:cs typeface="Arial" panose="020B0604020202020204" pitchFamily="34" charset="0"/>
                <a:hlinkClick r:id="rId7" tooltip="Morgan Stanley">
                  <a:extLst>
                    <a:ext uri="{A12FA001-AC4F-418D-AE19-62706E023703}">
                      <ahyp:hlinkClr xmlns:ahyp="http://schemas.microsoft.com/office/drawing/2018/hyperlinkcolor" val="tx"/>
                    </a:ext>
                  </a:extLst>
                </a:hlinkClick>
              </a:rPr>
              <a:t>Morgan Stanley</a:t>
            </a:r>
            <a:r>
              <a:rPr lang="fr-FR" sz="1000" b="0" i="0" u="none" dirty="0">
                <a:solidFill>
                  <a:schemeClr val="tx1"/>
                </a:solidFill>
                <a:effectLst/>
                <a:latin typeface="Arial" panose="020B0604020202020204" pitchFamily="34" charset="0"/>
                <a:cs typeface="Arial" panose="020B0604020202020204" pitchFamily="34" charset="0"/>
              </a:rPr>
              <a:t>, dont il est directeur financier puis président, il est choisi comme président de l'</a:t>
            </a:r>
            <a:r>
              <a:rPr lang="fr-FR" sz="1000" b="0" i="0" u="none" strike="noStrike" dirty="0">
                <a:solidFill>
                  <a:schemeClr val="tx1"/>
                </a:solidFill>
                <a:effectLst/>
                <a:latin typeface="Arial" panose="020B0604020202020204" pitchFamily="34" charset="0"/>
                <a:cs typeface="Arial" panose="020B0604020202020204" pitchFamily="34" charset="0"/>
                <a:hlinkClick r:id="rId8" tooltip="UBS">
                  <a:extLst>
                    <a:ext uri="{A12FA001-AC4F-418D-AE19-62706E023703}">
                      <ahyp:hlinkClr xmlns:ahyp="http://schemas.microsoft.com/office/drawing/2018/hyperlinkcolor" val="tx"/>
                    </a:ext>
                  </a:extLst>
                </a:hlinkClick>
              </a:rPr>
              <a:t>UBS</a:t>
            </a:r>
            <a:r>
              <a:rPr lang="fr-FR" sz="1000" b="0" i="0" u="none" dirty="0">
                <a:solidFill>
                  <a:schemeClr val="tx1"/>
                </a:solidFill>
                <a:effectLst/>
                <a:latin typeface="Arial" panose="020B0604020202020204" pitchFamily="34" charset="0"/>
                <a:cs typeface="Arial" panose="020B0604020202020204" pitchFamily="34" charset="0"/>
              </a:rPr>
              <a:t> en 2022.</a:t>
            </a:r>
            <a:endParaRPr lang="fr-CH" sz="1000" u="none" dirty="0">
              <a:solidFill>
                <a:schemeClr val="tx1"/>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33</a:t>
            </a:fld>
            <a:endParaRPr lang="fr-CH"/>
          </a:p>
        </p:txBody>
      </p:sp>
    </p:spTree>
    <p:extLst>
      <p:ext uri="{BB962C8B-B14F-4D97-AF65-F5344CB8AC3E}">
        <p14:creationId xmlns:p14="http://schemas.microsoft.com/office/powerpoint/2010/main" val="1022548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34</a:t>
            </a:fld>
            <a:endParaRPr lang="fr-CH"/>
          </a:p>
        </p:txBody>
      </p:sp>
    </p:spTree>
    <p:extLst>
      <p:ext uri="{BB962C8B-B14F-4D97-AF65-F5344CB8AC3E}">
        <p14:creationId xmlns:p14="http://schemas.microsoft.com/office/powerpoint/2010/main" val="293270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0" i="0" dirty="0">
                <a:solidFill>
                  <a:srgbClr val="202122"/>
                </a:solidFill>
                <a:effectLst/>
                <a:latin typeface="Arial" panose="020B0604020202020204" pitchFamily="34" charset="0"/>
              </a:rPr>
              <a:t>Le groupe des banques Bulge </a:t>
            </a:r>
            <a:r>
              <a:rPr lang="fr-FR" sz="1000" b="0" i="0" dirty="0" err="1">
                <a:solidFill>
                  <a:srgbClr val="202122"/>
                </a:solidFill>
                <a:effectLst/>
                <a:latin typeface="Arial" panose="020B0604020202020204" pitchFamily="34" charset="0"/>
              </a:rPr>
              <a:t>Bracket</a:t>
            </a:r>
            <a:r>
              <a:rPr lang="fr-FR" sz="1000" b="0" i="0" dirty="0">
                <a:solidFill>
                  <a:srgbClr val="202122"/>
                </a:solidFill>
                <a:effectLst/>
                <a:latin typeface="Arial" panose="020B0604020202020204" pitchFamily="34" charset="0"/>
              </a:rPr>
              <a:t> (BB)</a:t>
            </a:r>
            <a:r>
              <a:rPr lang="fr-FR" sz="1000" b="0" i="0" u="none" strike="noStrike" baseline="30000" dirty="0">
                <a:solidFill>
                  <a:srgbClr val="3366CC"/>
                </a:solidFill>
                <a:effectLst/>
                <a:latin typeface="Arial" panose="020B0604020202020204" pitchFamily="34" charset="0"/>
              </a:rPr>
              <a:t> </a:t>
            </a:r>
            <a:r>
              <a:rPr lang="fr-FR" sz="1000" b="0" i="0" dirty="0">
                <a:solidFill>
                  <a:srgbClr val="202122"/>
                </a:solidFill>
                <a:effectLst/>
                <a:latin typeface="Arial" panose="020B0604020202020204" pitchFamily="34" charset="0"/>
              </a:rPr>
              <a:t>comprend les banques d'investissement les </a:t>
            </a:r>
            <a:r>
              <a:rPr lang="fr-FR" sz="1000" b="0" i="0" u="none" strike="noStrike" dirty="0">
                <a:solidFill>
                  <a:srgbClr val="3366CC"/>
                </a:solidFill>
                <a:effectLst/>
                <a:latin typeface="Arial" panose="020B0604020202020204" pitchFamily="34" charset="0"/>
                <a:hlinkClick r:id="rId3" tooltip="Banque d'investissement"/>
              </a:rPr>
              <a:t>plus rentables</a:t>
            </a:r>
            <a:r>
              <a:rPr lang="fr-FR" sz="1000" b="0" i="0" dirty="0">
                <a:solidFill>
                  <a:srgbClr val="202122"/>
                </a:solidFill>
                <a:effectLst/>
                <a:latin typeface="Arial" panose="020B0604020202020204" pitchFamily="34" charset="0"/>
              </a:rPr>
              <a:t> ainsi que les plus importantes pour le système financier mondial.</a:t>
            </a:r>
            <a:r>
              <a:rPr lang="fr-FR" sz="1000" b="0" i="0" u="none" strike="noStrike" baseline="30000" dirty="0">
                <a:solidFill>
                  <a:srgbClr val="3366CC"/>
                </a:solidFill>
                <a:effectLst/>
                <a:latin typeface="Arial" panose="020B0604020202020204" pitchFamily="34" charset="0"/>
              </a:rPr>
              <a:t> </a:t>
            </a:r>
            <a:r>
              <a:rPr lang="fr-FR" sz="1000" b="0" i="0" dirty="0">
                <a:solidFill>
                  <a:srgbClr val="202122"/>
                </a:solidFill>
                <a:effectLst/>
                <a:latin typeface="Arial" panose="020B0604020202020204" pitchFamily="34" charset="0"/>
              </a:rPr>
              <a:t>Le BB facilite presque toujours </a:t>
            </a:r>
            <a:r>
              <a:rPr lang="fr-FR" sz="1000" b="0" i="0" u="none" strike="noStrike" dirty="0">
                <a:solidFill>
                  <a:srgbClr val="3366CC"/>
                </a:solidFill>
                <a:effectLst/>
                <a:latin typeface="Arial" panose="020B0604020202020204" pitchFamily="34" charset="0"/>
                <a:hlinkClick r:id="rId4" tooltip="Balance des paiements"/>
              </a:rPr>
              <a:t>la circulation des capitaux</a:t>
            </a:r>
            <a:r>
              <a:rPr lang="fr-FR" sz="1000" b="0" i="0" dirty="0">
                <a:solidFill>
                  <a:srgbClr val="202122"/>
                </a:solidFill>
                <a:effectLst/>
                <a:latin typeface="Arial" panose="020B0604020202020204" pitchFamily="34" charset="0"/>
              </a:rPr>
              <a:t> mondiaux et finance </a:t>
            </a:r>
            <a:r>
              <a:rPr lang="fr-FR" sz="1000" b="1" i="0" dirty="0">
                <a:solidFill>
                  <a:srgbClr val="202122"/>
                </a:solidFill>
                <a:effectLst/>
                <a:latin typeface="Arial" panose="020B0604020202020204" pitchFamily="34" charset="0"/>
              </a:rPr>
              <a:t>la plupart des contrats financiers </a:t>
            </a:r>
            <a:r>
              <a:rPr lang="fr-FR" sz="1000" b="0" i="0" dirty="0">
                <a:solidFill>
                  <a:srgbClr val="202122"/>
                </a:solidFill>
                <a:effectLst/>
                <a:latin typeface="Arial" panose="020B0604020202020204" pitchFamily="34" charset="0"/>
              </a:rPr>
              <a:t>pour les grandes entreprises, les institutions et les gouvernements. </a:t>
            </a:r>
            <a:r>
              <a:rPr lang="fr-FR" sz="1000" b="1" i="0" dirty="0">
                <a:solidFill>
                  <a:srgbClr val="202122"/>
                </a:solidFill>
                <a:effectLst/>
                <a:latin typeface="Arial" panose="020B0604020202020204" pitchFamily="34" charset="0"/>
              </a:rPr>
              <a:t>Prestige social et niveau revenu</a:t>
            </a:r>
            <a:r>
              <a:rPr lang="fr-FR" sz="1000" b="0" i="0" dirty="0">
                <a:solidFill>
                  <a:srgbClr val="202122"/>
                </a:solidFill>
                <a:effectLst/>
                <a:latin typeface="Arial" panose="020B0604020202020204" pitchFamily="34" charset="0"/>
              </a:rPr>
              <a:t>.  </a:t>
            </a:r>
            <a:r>
              <a:rPr lang="fr-FR" sz="1000" b="0" i="0" dirty="0" err="1">
                <a:solidFill>
                  <a:srgbClr val="202122"/>
                </a:solidFill>
                <a:effectLst/>
                <a:latin typeface="Arial" panose="020B0604020202020204" pitchFamily="34" charset="0"/>
              </a:rPr>
              <a:t>MarKet</a:t>
            </a:r>
            <a:r>
              <a:rPr lang="fr-FR" sz="1000" b="0" i="0" dirty="0">
                <a:solidFill>
                  <a:srgbClr val="202122"/>
                </a:solidFill>
                <a:effectLst/>
                <a:latin typeface="Arial" panose="020B0604020202020204" pitchFamily="34" charset="0"/>
              </a:rPr>
              <a:t> Trade </a:t>
            </a:r>
            <a:endParaRPr lang="fr-CH" sz="1000" b="0"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35</a:t>
            </a:fld>
            <a:endParaRPr lang="fr-CH"/>
          </a:p>
        </p:txBody>
      </p:sp>
    </p:spTree>
    <p:extLst>
      <p:ext uri="{BB962C8B-B14F-4D97-AF65-F5344CB8AC3E}">
        <p14:creationId xmlns:p14="http://schemas.microsoft.com/office/powerpoint/2010/main" val="2372016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37</a:t>
            </a:fld>
            <a:endParaRPr lang="fr-CH"/>
          </a:p>
        </p:txBody>
      </p:sp>
    </p:spTree>
    <p:extLst>
      <p:ext uri="{BB962C8B-B14F-4D97-AF65-F5344CB8AC3E}">
        <p14:creationId xmlns:p14="http://schemas.microsoft.com/office/powerpoint/2010/main" val="3366900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40</a:t>
            </a:fld>
            <a:endParaRPr lang="fr-CH"/>
          </a:p>
        </p:txBody>
      </p:sp>
    </p:spTree>
    <p:extLst>
      <p:ext uri="{BB962C8B-B14F-4D97-AF65-F5344CB8AC3E}">
        <p14:creationId xmlns:p14="http://schemas.microsoft.com/office/powerpoint/2010/main" val="222225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3</a:t>
            </a:fld>
            <a:endParaRPr lang="fr-CH"/>
          </a:p>
        </p:txBody>
      </p:sp>
    </p:spTree>
    <p:extLst>
      <p:ext uri="{BB962C8B-B14F-4D97-AF65-F5344CB8AC3E}">
        <p14:creationId xmlns:p14="http://schemas.microsoft.com/office/powerpoint/2010/main" val="4137909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Actifs CS 2022, 2021 : CHF millions 215,407 	253,370</a:t>
            </a:r>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41</a:t>
            </a:fld>
            <a:endParaRPr lang="fr-CH"/>
          </a:p>
        </p:txBody>
      </p:sp>
    </p:spTree>
    <p:extLst>
      <p:ext uri="{BB962C8B-B14F-4D97-AF65-F5344CB8AC3E}">
        <p14:creationId xmlns:p14="http://schemas.microsoft.com/office/powerpoint/2010/main" val="1371581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swap</a:t>
            </a:r>
            <a:r>
              <a:rPr lang="fr-FR" dirty="0"/>
              <a:t> contrat : contreparties échangent flux financier contre un autre, suivant des échéances et conditions spécifiées à l'avance. La valeur dépend de celle des actifs sous-jacents (action, matière première, devise, taux d’intérêt.</a:t>
            </a:r>
            <a:r>
              <a:rPr lang="en-US" dirty="0"/>
              <a:t> </a:t>
            </a:r>
            <a:br>
              <a:rPr lang="en-US" dirty="0"/>
            </a:br>
            <a:r>
              <a:rPr lang="en-US" b="1" dirty="0"/>
              <a:t>credit default swap</a:t>
            </a:r>
            <a:r>
              <a:rPr lang="en-US" dirty="0"/>
              <a:t> : </a:t>
            </a:r>
            <a:r>
              <a:rPr lang="en-US" b="0" dirty="0"/>
              <a:t>financial derivative, to swap or offset a credit risk with that of another investor</a:t>
            </a:r>
            <a:r>
              <a:rPr lang="en-US" dirty="0"/>
              <a:t>. To swap the risk of default, the lender buys a CDS from another investor who agrees to reimburse them if the borrower defaults.</a:t>
            </a:r>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42</a:t>
            </a:fld>
            <a:endParaRPr lang="fr-CH"/>
          </a:p>
        </p:txBody>
      </p:sp>
    </p:spTree>
    <p:extLst>
      <p:ext uri="{BB962C8B-B14F-4D97-AF65-F5344CB8AC3E}">
        <p14:creationId xmlns:p14="http://schemas.microsoft.com/office/powerpoint/2010/main" val="181083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t>
            </a:r>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44</a:t>
            </a:fld>
            <a:endParaRPr lang="fr-CH"/>
          </a:p>
        </p:txBody>
      </p:sp>
    </p:spTree>
    <p:extLst>
      <p:ext uri="{BB962C8B-B14F-4D97-AF65-F5344CB8AC3E}">
        <p14:creationId xmlns:p14="http://schemas.microsoft.com/office/powerpoint/2010/main" val="4184475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45</a:t>
            </a:fld>
            <a:endParaRPr lang="fr-CH"/>
          </a:p>
        </p:txBody>
      </p:sp>
    </p:spTree>
    <p:extLst>
      <p:ext uri="{BB962C8B-B14F-4D97-AF65-F5344CB8AC3E}">
        <p14:creationId xmlns:p14="http://schemas.microsoft.com/office/powerpoint/2010/main" val="2482225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46</a:t>
            </a:fld>
            <a:endParaRPr lang="fr-CH"/>
          </a:p>
        </p:txBody>
      </p:sp>
    </p:spTree>
    <p:extLst>
      <p:ext uri="{BB962C8B-B14F-4D97-AF65-F5344CB8AC3E}">
        <p14:creationId xmlns:p14="http://schemas.microsoft.com/office/powerpoint/2010/main" val="31135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Théorie du </a:t>
            </a:r>
            <a:r>
              <a:rPr lang="fr-FR" i="1" dirty="0"/>
              <a:t>donut</a:t>
            </a:r>
            <a:r>
              <a:rPr lang="fr-FR" dirty="0"/>
              <a:t>, frontières et limites, protocole de Stockholm : </a:t>
            </a:r>
            <a:r>
              <a:rPr lang="fr-FR" b="0" i="0" dirty="0">
                <a:solidFill>
                  <a:srgbClr val="111111"/>
                </a:solidFill>
                <a:effectLst/>
                <a:latin typeface="Roboto" panose="02000000000000000000" pitchFamily="2" charset="0"/>
              </a:rPr>
              <a:t>22 mai 2001, en vigueur 17 mai 2004 (186 membres, 152 pays). 12 enjeux et 9 frontières</a:t>
            </a:r>
            <a:r>
              <a:rPr lang="fr-FR" dirty="0"/>
              <a:t> </a:t>
            </a:r>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48</a:t>
            </a:fld>
            <a:endParaRPr lang="fr-CH"/>
          </a:p>
        </p:txBody>
      </p:sp>
    </p:spTree>
    <p:extLst>
      <p:ext uri="{BB962C8B-B14F-4D97-AF65-F5344CB8AC3E}">
        <p14:creationId xmlns:p14="http://schemas.microsoft.com/office/powerpoint/2010/main" val="3492239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49</a:t>
            </a:fld>
            <a:endParaRPr lang="fr-CH"/>
          </a:p>
        </p:txBody>
      </p:sp>
    </p:spTree>
    <p:extLst>
      <p:ext uri="{BB962C8B-B14F-4D97-AF65-F5344CB8AC3E}">
        <p14:creationId xmlns:p14="http://schemas.microsoft.com/office/powerpoint/2010/main" val="1814821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4</a:t>
            </a:fld>
            <a:endParaRPr lang="fr-CH"/>
          </a:p>
        </p:txBody>
      </p:sp>
    </p:spTree>
    <p:extLst>
      <p:ext uri="{BB962C8B-B14F-4D97-AF65-F5344CB8AC3E}">
        <p14:creationId xmlns:p14="http://schemas.microsoft.com/office/powerpoint/2010/main" val="380443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CS Cours de bourse </a:t>
            </a:r>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6</a:t>
            </a:fld>
            <a:endParaRPr lang="fr-CH"/>
          </a:p>
        </p:txBody>
      </p:sp>
    </p:spTree>
    <p:extLst>
      <p:ext uri="{BB962C8B-B14F-4D97-AF65-F5344CB8AC3E}">
        <p14:creationId xmlns:p14="http://schemas.microsoft.com/office/powerpoint/2010/main" val="258198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CS cours de bourse (suite)</a:t>
            </a:r>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7</a:t>
            </a:fld>
            <a:endParaRPr lang="fr-CH"/>
          </a:p>
        </p:txBody>
      </p:sp>
    </p:spTree>
    <p:extLst>
      <p:ext uri="{BB962C8B-B14F-4D97-AF65-F5344CB8AC3E}">
        <p14:creationId xmlns:p14="http://schemas.microsoft.com/office/powerpoint/2010/main" val="3447142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BILAN avril 2023.</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15,8 milliards autorités US sauver deux banques en faillite mi-mars puis vendues, Signature Bank et Silicon Valley Bank (SVB).</a:t>
            </a:r>
            <a:r>
              <a:rPr lang="fr-CH" sz="1800" dirty="0">
                <a:effectLst/>
                <a:latin typeface="Calibri" panose="020F0502020204030204" pitchFamily="34" charset="0"/>
                <a:ea typeface="Calibri" panose="020F0502020204030204" pitchFamily="34" charset="0"/>
                <a:cs typeface="Times New Roman" panose="02020603050405020304" pitchFamily="18" charset="0"/>
              </a:rPr>
              <a:t> </a:t>
            </a:r>
            <a:r>
              <a:rPr lang="fr-CH" sz="1800" kern="0" dirty="0">
                <a:effectLst/>
                <a:highlight>
                  <a:srgbClr val="FFFF00"/>
                </a:highlight>
                <a:latin typeface="Calibri" panose="020F0502020204030204" pitchFamily="34" charset="0"/>
                <a:ea typeface="Times New Roman" panose="02020603050405020304" pitchFamily="18" charset="0"/>
              </a:rPr>
              <a:t>13 milliards a coûté à la FDIC sauvetage de First Republic Bank, reprise par JP Morgan 1er mai</a:t>
            </a:r>
            <a:r>
              <a:rPr lang="fr-CH" sz="1800" kern="0" dirty="0">
                <a:effectLst/>
                <a:latin typeface="Calibri" panose="020F0502020204030204" pitchFamily="34" charset="0"/>
                <a:ea typeface="Times New Roman" panose="02020603050405020304" pitchFamily="18" charset="0"/>
              </a:rPr>
              <a:t>. </a:t>
            </a:r>
            <a:r>
              <a:rPr lang="fr-CH" sz="1800" kern="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SVB) sous contrôle FDIC 13 mars puis vendue à First </a:t>
            </a:r>
            <a:r>
              <a:rPr lang="fr-CH" sz="1800" kern="0" dirty="0" err="1">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Citizens</a:t>
            </a:r>
            <a:r>
              <a:rPr lang="fr-CH" sz="1800" kern="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Bank &amp; Trust </a:t>
            </a:r>
            <a:r>
              <a:rPr lang="fr-CH" sz="1800" kern="0" dirty="0" err="1">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Company</a:t>
            </a:r>
            <a:r>
              <a:rPr lang="fr-CH" sz="1800" kern="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le 27 mars. </a:t>
            </a:r>
            <a:endParaRPr lang="fr-CH"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8</a:t>
            </a:fld>
            <a:endParaRPr lang="fr-CH"/>
          </a:p>
        </p:txBody>
      </p:sp>
    </p:spTree>
    <p:extLst>
      <p:ext uri="{BB962C8B-B14F-4D97-AF65-F5344CB8AC3E}">
        <p14:creationId xmlns:p14="http://schemas.microsoft.com/office/powerpoint/2010/main" val="226571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9</a:t>
            </a:fld>
            <a:endParaRPr lang="fr-CH"/>
          </a:p>
        </p:txBody>
      </p:sp>
    </p:spTree>
    <p:extLst>
      <p:ext uri="{BB962C8B-B14F-4D97-AF65-F5344CB8AC3E}">
        <p14:creationId xmlns:p14="http://schemas.microsoft.com/office/powerpoint/2010/main" val="3063037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4DCBAF4F-67B9-4172-96D3-5806304DC4E1}" type="slidenum">
              <a:rPr lang="fr-CH" smtClean="0"/>
              <a:t>10</a:t>
            </a:fld>
            <a:endParaRPr lang="fr-CH"/>
          </a:p>
        </p:txBody>
      </p:sp>
    </p:spTree>
    <p:extLst>
      <p:ext uri="{BB962C8B-B14F-4D97-AF65-F5344CB8AC3E}">
        <p14:creationId xmlns:p14="http://schemas.microsoft.com/office/powerpoint/2010/main" val="166263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8F22EC-A7F4-E728-069A-C7A1DFED25A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97B4A1B6-F839-F54E-8E87-4B5A3AFA4F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29C7E985-6383-4C9A-F10B-F91F4C1CFD24}"/>
              </a:ext>
            </a:extLst>
          </p:cNvPr>
          <p:cNvSpPr>
            <a:spLocks noGrp="1"/>
          </p:cNvSpPr>
          <p:nvPr>
            <p:ph type="dt" sz="half" idx="10"/>
          </p:nvPr>
        </p:nvSpPr>
        <p:spPr/>
        <p:txBody>
          <a:bodyPr/>
          <a:lstStyle/>
          <a:p>
            <a:fld id="{F30F15AB-78FF-47F7-98CA-0E49A381ADC5}" type="datetimeFigureOut">
              <a:rPr lang="fr-CH" smtClean="0"/>
              <a:t>14.06.2023</a:t>
            </a:fld>
            <a:endParaRPr lang="fr-CH"/>
          </a:p>
        </p:txBody>
      </p:sp>
      <p:sp>
        <p:nvSpPr>
          <p:cNvPr id="5" name="Espace réservé du pied de page 4">
            <a:extLst>
              <a:ext uri="{FF2B5EF4-FFF2-40B4-BE49-F238E27FC236}">
                <a16:creationId xmlns:a16="http://schemas.microsoft.com/office/drawing/2014/main" id="{EB2295BF-8F90-622E-73CF-D68B726AD858}"/>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D0A9DE79-AB10-B221-FADA-35E35E4607EF}"/>
              </a:ext>
            </a:extLst>
          </p:cNvPr>
          <p:cNvSpPr>
            <a:spLocks noGrp="1"/>
          </p:cNvSpPr>
          <p:nvPr>
            <p:ph type="sldNum" sz="quarter" idx="12"/>
          </p:nvPr>
        </p:nvSpPr>
        <p:spPr/>
        <p:txBody>
          <a:bodyPr/>
          <a:lstStyle/>
          <a:p>
            <a:fld id="{4DAFFE95-1620-4737-8E8C-BBC1DD74C41C}" type="slidenum">
              <a:rPr lang="fr-CH" smtClean="0"/>
              <a:t>‹N°›</a:t>
            </a:fld>
            <a:endParaRPr lang="fr-CH"/>
          </a:p>
        </p:txBody>
      </p:sp>
    </p:spTree>
    <p:extLst>
      <p:ext uri="{BB962C8B-B14F-4D97-AF65-F5344CB8AC3E}">
        <p14:creationId xmlns:p14="http://schemas.microsoft.com/office/powerpoint/2010/main" val="141913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06BFA-FC16-505D-CBA2-4B83E268DC2E}"/>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E87B6241-BE8D-04FE-4C6F-E239CB23EA4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5DA780C6-CDB1-A36B-C7FB-4C9CD868E4C9}"/>
              </a:ext>
            </a:extLst>
          </p:cNvPr>
          <p:cNvSpPr>
            <a:spLocks noGrp="1"/>
          </p:cNvSpPr>
          <p:nvPr>
            <p:ph type="dt" sz="half" idx="10"/>
          </p:nvPr>
        </p:nvSpPr>
        <p:spPr/>
        <p:txBody>
          <a:bodyPr/>
          <a:lstStyle/>
          <a:p>
            <a:fld id="{F30F15AB-78FF-47F7-98CA-0E49A381ADC5}" type="datetimeFigureOut">
              <a:rPr lang="fr-CH" smtClean="0"/>
              <a:t>14.06.2023</a:t>
            </a:fld>
            <a:endParaRPr lang="fr-CH"/>
          </a:p>
        </p:txBody>
      </p:sp>
      <p:sp>
        <p:nvSpPr>
          <p:cNvPr id="5" name="Espace réservé du pied de page 4">
            <a:extLst>
              <a:ext uri="{FF2B5EF4-FFF2-40B4-BE49-F238E27FC236}">
                <a16:creationId xmlns:a16="http://schemas.microsoft.com/office/drawing/2014/main" id="{07BC8CF6-D4EB-14CA-2D15-6A5BCE9A6ED3}"/>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91C428AB-C3F2-94BD-E27E-54B02D676570}"/>
              </a:ext>
            </a:extLst>
          </p:cNvPr>
          <p:cNvSpPr>
            <a:spLocks noGrp="1"/>
          </p:cNvSpPr>
          <p:nvPr>
            <p:ph type="sldNum" sz="quarter" idx="12"/>
          </p:nvPr>
        </p:nvSpPr>
        <p:spPr/>
        <p:txBody>
          <a:bodyPr/>
          <a:lstStyle/>
          <a:p>
            <a:fld id="{4DAFFE95-1620-4737-8E8C-BBC1DD74C41C}" type="slidenum">
              <a:rPr lang="fr-CH" smtClean="0"/>
              <a:t>‹N°›</a:t>
            </a:fld>
            <a:endParaRPr lang="fr-CH"/>
          </a:p>
        </p:txBody>
      </p:sp>
    </p:spTree>
    <p:extLst>
      <p:ext uri="{BB962C8B-B14F-4D97-AF65-F5344CB8AC3E}">
        <p14:creationId xmlns:p14="http://schemas.microsoft.com/office/powerpoint/2010/main" val="407536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3B82DB5-B7A0-E649-D1E1-06A7A645737B}"/>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D95095BA-06C2-FCAC-CA2A-0187EA5220B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E342311B-21BB-B19D-FD6C-9ABDCF558F91}"/>
              </a:ext>
            </a:extLst>
          </p:cNvPr>
          <p:cNvSpPr>
            <a:spLocks noGrp="1"/>
          </p:cNvSpPr>
          <p:nvPr>
            <p:ph type="dt" sz="half" idx="10"/>
          </p:nvPr>
        </p:nvSpPr>
        <p:spPr/>
        <p:txBody>
          <a:bodyPr/>
          <a:lstStyle/>
          <a:p>
            <a:fld id="{F30F15AB-78FF-47F7-98CA-0E49A381ADC5}" type="datetimeFigureOut">
              <a:rPr lang="fr-CH" smtClean="0"/>
              <a:t>14.06.2023</a:t>
            </a:fld>
            <a:endParaRPr lang="fr-CH"/>
          </a:p>
        </p:txBody>
      </p:sp>
      <p:sp>
        <p:nvSpPr>
          <p:cNvPr id="5" name="Espace réservé du pied de page 4">
            <a:extLst>
              <a:ext uri="{FF2B5EF4-FFF2-40B4-BE49-F238E27FC236}">
                <a16:creationId xmlns:a16="http://schemas.microsoft.com/office/drawing/2014/main" id="{BDE3D5F6-7276-D3A3-8702-3FD47AC8B58A}"/>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EC6BB34D-5F80-7D02-F506-5A63594E68CD}"/>
              </a:ext>
            </a:extLst>
          </p:cNvPr>
          <p:cNvSpPr>
            <a:spLocks noGrp="1"/>
          </p:cNvSpPr>
          <p:nvPr>
            <p:ph type="sldNum" sz="quarter" idx="12"/>
          </p:nvPr>
        </p:nvSpPr>
        <p:spPr/>
        <p:txBody>
          <a:bodyPr/>
          <a:lstStyle/>
          <a:p>
            <a:fld id="{4DAFFE95-1620-4737-8E8C-BBC1DD74C41C}" type="slidenum">
              <a:rPr lang="fr-CH" smtClean="0"/>
              <a:t>‹N°›</a:t>
            </a:fld>
            <a:endParaRPr lang="fr-CH"/>
          </a:p>
        </p:txBody>
      </p:sp>
    </p:spTree>
    <p:extLst>
      <p:ext uri="{BB962C8B-B14F-4D97-AF65-F5344CB8AC3E}">
        <p14:creationId xmlns:p14="http://schemas.microsoft.com/office/powerpoint/2010/main" val="82186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BD9D33-B145-D67C-ADB7-3347C08345A6}"/>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5E0A47B2-A666-7686-0B53-126B5EE26E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6E6FAE5B-CFA9-6928-7644-C1E8661F5927}"/>
              </a:ext>
            </a:extLst>
          </p:cNvPr>
          <p:cNvSpPr>
            <a:spLocks noGrp="1"/>
          </p:cNvSpPr>
          <p:nvPr>
            <p:ph type="dt" sz="half" idx="10"/>
          </p:nvPr>
        </p:nvSpPr>
        <p:spPr/>
        <p:txBody>
          <a:bodyPr/>
          <a:lstStyle/>
          <a:p>
            <a:fld id="{F30F15AB-78FF-47F7-98CA-0E49A381ADC5}" type="datetimeFigureOut">
              <a:rPr lang="fr-CH" smtClean="0"/>
              <a:t>14.06.2023</a:t>
            </a:fld>
            <a:endParaRPr lang="fr-CH"/>
          </a:p>
        </p:txBody>
      </p:sp>
      <p:sp>
        <p:nvSpPr>
          <p:cNvPr id="5" name="Espace réservé du pied de page 4">
            <a:extLst>
              <a:ext uri="{FF2B5EF4-FFF2-40B4-BE49-F238E27FC236}">
                <a16:creationId xmlns:a16="http://schemas.microsoft.com/office/drawing/2014/main" id="{39AF518D-5BAF-6896-6EA8-C2A500008E79}"/>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0B40E43A-4203-EF27-7350-6409A1D59170}"/>
              </a:ext>
            </a:extLst>
          </p:cNvPr>
          <p:cNvSpPr>
            <a:spLocks noGrp="1"/>
          </p:cNvSpPr>
          <p:nvPr>
            <p:ph type="sldNum" sz="quarter" idx="12"/>
          </p:nvPr>
        </p:nvSpPr>
        <p:spPr/>
        <p:txBody>
          <a:bodyPr/>
          <a:lstStyle/>
          <a:p>
            <a:fld id="{4DAFFE95-1620-4737-8E8C-BBC1DD74C41C}" type="slidenum">
              <a:rPr lang="fr-CH" smtClean="0"/>
              <a:t>‹N°›</a:t>
            </a:fld>
            <a:endParaRPr lang="fr-CH"/>
          </a:p>
        </p:txBody>
      </p:sp>
    </p:spTree>
    <p:extLst>
      <p:ext uri="{BB962C8B-B14F-4D97-AF65-F5344CB8AC3E}">
        <p14:creationId xmlns:p14="http://schemas.microsoft.com/office/powerpoint/2010/main" val="252389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FD700A-4E51-5F2A-08CC-08192497C49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CD49A9B7-4031-4A2E-4BEC-A307559BF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73BA2B6-67B2-195C-D9BE-3830D18A3FAB}"/>
              </a:ext>
            </a:extLst>
          </p:cNvPr>
          <p:cNvSpPr>
            <a:spLocks noGrp="1"/>
          </p:cNvSpPr>
          <p:nvPr>
            <p:ph type="dt" sz="half" idx="10"/>
          </p:nvPr>
        </p:nvSpPr>
        <p:spPr/>
        <p:txBody>
          <a:bodyPr/>
          <a:lstStyle/>
          <a:p>
            <a:fld id="{F30F15AB-78FF-47F7-98CA-0E49A381ADC5}" type="datetimeFigureOut">
              <a:rPr lang="fr-CH" smtClean="0"/>
              <a:t>14.06.2023</a:t>
            </a:fld>
            <a:endParaRPr lang="fr-CH"/>
          </a:p>
        </p:txBody>
      </p:sp>
      <p:sp>
        <p:nvSpPr>
          <p:cNvPr id="5" name="Espace réservé du pied de page 4">
            <a:extLst>
              <a:ext uri="{FF2B5EF4-FFF2-40B4-BE49-F238E27FC236}">
                <a16:creationId xmlns:a16="http://schemas.microsoft.com/office/drawing/2014/main" id="{ADCD5148-5C7E-46BE-B875-82A55E34FCC2}"/>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17DDD0B2-0DF6-EF76-1F01-BF1621582E6F}"/>
              </a:ext>
            </a:extLst>
          </p:cNvPr>
          <p:cNvSpPr>
            <a:spLocks noGrp="1"/>
          </p:cNvSpPr>
          <p:nvPr>
            <p:ph type="sldNum" sz="quarter" idx="12"/>
          </p:nvPr>
        </p:nvSpPr>
        <p:spPr/>
        <p:txBody>
          <a:bodyPr/>
          <a:lstStyle/>
          <a:p>
            <a:fld id="{4DAFFE95-1620-4737-8E8C-BBC1DD74C41C}" type="slidenum">
              <a:rPr lang="fr-CH" smtClean="0"/>
              <a:t>‹N°›</a:t>
            </a:fld>
            <a:endParaRPr lang="fr-CH"/>
          </a:p>
        </p:txBody>
      </p:sp>
    </p:spTree>
    <p:extLst>
      <p:ext uri="{BB962C8B-B14F-4D97-AF65-F5344CB8AC3E}">
        <p14:creationId xmlns:p14="http://schemas.microsoft.com/office/powerpoint/2010/main" val="172549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E4E172-E380-FFCA-99C8-A47D58C4DF2F}"/>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56F6B0C9-0D78-639E-DDE3-DC32CD0EF9B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7D464703-F20A-3AC3-D1B2-E43BB5173A2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E286F919-80C2-EAD2-0D7C-3F6269250964}"/>
              </a:ext>
            </a:extLst>
          </p:cNvPr>
          <p:cNvSpPr>
            <a:spLocks noGrp="1"/>
          </p:cNvSpPr>
          <p:nvPr>
            <p:ph type="dt" sz="half" idx="10"/>
          </p:nvPr>
        </p:nvSpPr>
        <p:spPr/>
        <p:txBody>
          <a:bodyPr/>
          <a:lstStyle/>
          <a:p>
            <a:fld id="{F30F15AB-78FF-47F7-98CA-0E49A381ADC5}" type="datetimeFigureOut">
              <a:rPr lang="fr-CH" smtClean="0"/>
              <a:t>14.06.2023</a:t>
            </a:fld>
            <a:endParaRPr lang="fr-CH"/>
          </a:p>
        </p:txBody>
      </p:sp>
      <p:sp>
        <p:nvSpPr>
          <p:cNvPr id="6" name="Espace réservé du pied de page 5">
            <a:extLst>
              <a:ext uri="{FF2B5EF4-FFF2-40B4-BE49-F238E27FC236}">
                <a16:creationId xmlns:a16="http://schemas.microsoft.com/office/drawing/2014/main" id="{ED2F5FDA-A73D-2677-98AD-A71E3518E4E3}"/>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E0E274F7-6F79-5D99-F8DF-465D5571CA59}"/>
              </a:ext>
            </a:extLst>
          </p:cNvPr>
          <p:cNvSpPr>
            <a:spLocks noGrp="1"/>
          </p:cNvSpPr>
          <p:nvPr>
            <p:ph type="sldNum" sz="quarter" idx="12"/>
          </p:nvPr>
        </p:nvSpPr>
        <p:spPr/>
        <p:txBody>
          <a:bodyPr/>
          <a:lstStyle/>
          <a:p>
            <a:fld id="{4DAFFE95-1620-4737-8E8C-BBC1DD74C41C}" type="slidenum">
              <a:rPr lang="fr-CH" smtClean="0"/>
              <a:t>‹N°›</a:t>
            </a:fld>
            <a:endParaRPr lang="fr-CH"/>
          </a:p>
        </p:txBody>
      </p:sp>
    </p:spTree>
    <p:extLst>
      <p:ext uri="{BB962C8B-B14F-4D97-AF65-F5344CB8AC3E}">
        <p14:creationId xmlns:p14="http://schemas.microsoft.com/office/powerpoint/2010/main" val="255784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2A7757-EE8B-BF2A-8B94-B45DD44945B1}"/>
              </a:ext>
            </a:extLst>
          </p:cNvPr>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B4D57512-D676-69A1-F9FE-4032CF6649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2D75D63-1446-C56B-A573-8EB1ABC0FE2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B3E3398D-A509-16E6-D07A-E1CEEE42CA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0C60125-0B48-B3AA-E7BD-667734A5D3E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F1168A8C-E48F-8537-E1DC-5D83893719F1}"/>
              </a:ext>
            </a:extLst>
          </p:cNvPr>
          <p:cNvSpPr>
            <a:spLocks noGrp="1"/>
          </p:cNvSpPr>
          <p:nvPr>
            <p:ph type="dt" sz="half" idx="10"/>
          </p:nvPr>
        </p:nvSpPr>
        <p:spPr/>
        <p:txBody>
          <a:bodyPr/>
          <a:lstStyle/>
          <a:p>
            <a:fld id="{F30F15AB-78FF-47F7-98CA-0E49A381ADC5}" type="datetimeFigureOut">
              <a:rPr lang="fr-CH" smtClean="0"/>
              <a:t>14.06.2023</a:t>
            </a:fld>
            <a:endParaRPr lang="fr-CH"/>
          </a:p>
        </p:txBody>
      </p:sp>
      <p:sp>
        <p:nvSpPr>
          <p:cNvPr id="8" name="Espace réservé du pied de page 7">
            <a:extLst>
              <a:ext uri="{FF2B5EF4-FFF2-40B4-BE49-F238E27FC236}">
                <a16:creationId xmlns:a16="http://schemas.microsoft.com/office/drawing/2014/main" id="{15990085-7272-4690-D44F-A0CF87D877BF}"/>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0B462285-4E65-C585-E490-7E391A3B6BD4}"/>
              </a:ext>
            </a:extLst>
          </p:cNvPr>
          <p:cNvSpPr>
            <a:spLocks noGrp="1"/>
          </p:cNvSpPr>
          <p:nvPr>
            <p:ph type="sldNum" sz="quarter" idx="12"/>
          </p:nvPr>
        </p:nvSpPr>
        <p:spPr/>
        <p:txBody>
          <a:bodyPr/>
          <a:lstStyle/>
          <a:p>
            <a:fld id="{4DAFFE95-1620-4737-8E8C-BBC1DD74C41C}" type="slidenum">
              <a:rPr lang="fr-CH" smtClean="0"/>
              <a:t>‹N°›</a:t>
            </a:fld>
            <a:endParaRPr lang="fr-CH"/>
          </a:p>
        </p:txBody>
      </p:sp>
    </p:spTree>
    <p:extLst>
      <p:ext uri="{BB962C8B-B14F-4D97-AF65-F5344CB8AC3E}">
        <p14:creationId xmlns:p14="http://schemas.microsoft.com/office/powerpoint/2010/main" val="103868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390AB-7D33-FA14-D7A4-6A521C36826E}"/>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DBC17DD0-0A78-6531-7FE0-E83F7C4459C2}"/>
              </a:ext>
            </a:extLst>
          </p:cNvPr>
          <p:cNvSpPr>
            <a:spLocks noGrp="1"/>
          </p:cNvSpPr>
          <p:nvPr>
            <p:ph type="dt" sz="half" idx="10"/>
          </p:nvPr>
        </p:nvSpPr>
        <p:spPr/>
        <p:txBody>
          <a:bodyPr/>
          <a:lstStyle/>
          <a:p>
            <a:fld id="{F30F15AB-78FF-47F7-98CA-0E49A381ADC5}" type="datetimeFigureOut">
              <a:rPr lang="fr-CH" smtClean="0"/>
              <a:t>14.06.2023</a:t>
            </a:fld>
            <a:endParaRPr lang="fr-CH"/>
          </a:p>
        </p:txBody>
      </p:sp>
      <p:sp>
        <p:nvSpPr>
          <p:cNvPr id="4" name="Espace réservé du pied de page 3">
            <a:extLst>
              <a:ext uri="{FF2B5EF4-FFF2-40B4-BE49-F238E27FC236}">
                <a16:creationId xmlns:a16="http://schemas.microsoft.com/office/drawing/2014/main" id="{EBECF4C8-370D-02BA-2AA2-0EE8F25FA634}"/>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46B8DA5A-5366-2792-9AFC-7863D21908A7}"/>
              </a:ext>
            </a:extLst>
          </p:cNvPr>
          <p:cNvSpPr>
            <a:spLocks noGrp="1"/>
          </p:cNvSpPr>
          <p:nvPr>
            <p:ph type="sldNum" sz="quarter" idx="12"/>
          </p:nvPr>
        </p:nvSpPr>
        <p:spPr/>
        <p:txBody>
          <a:bodyPr/>
          <a:lstStyle/>
          <a:p>
            <a:fld id="{4DAFFE95-1620-4737-8E8C-BBC1DD74C41C}" type="slidenum">
              <a:rPr lang="fr-CH" smtClean="0"/>
              <a:t>‹N°›</a:t>
            </a:fld>
            <a:endParaRPr lang="fr-CH"/>
          </a:p>
        </p:txBody>
      </p:sp>
    </p:spTree>
    <p:extLst>
      <p:ext uri="{BB962C8B-B14F-4D97-AF65-F5344CB8AC3E}">
        <p14:creationId xmlns:p14="http://schemas.microsoft.com/office/powerpoint/2010/main" val="145057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4ADFD81-C307-4F38-F1F6-1FD0F373975E}"/>
              </a:ext>
            </a:extLst>
          </p:cNvPr>
          <p:cNvSpPr>
            <a:spLocks noGrp="1"/>
          </p:cNvSpPr>
          <p:nvPr>
            <p:ph type="dt" sz="half" idx="10"/>
          </p:nvPr>
        </p:nvSpPr>
        <p:spPr/>
        <p:txBody>
          <a:bodyPr/>
          <a:lstStyle/>
          <a:p>
            <a:fld id="{F30F15AB-78FF-47F7-98CA-0E49A381ADC5}" type="datetimeFigureOut">
              <a:rPr lang="fr-CH" smtClean="0"/>
              <a:t>14.06.2023</a:t>
            </a:fld>
            <a:endParaRPr lang="fr-CH"/>
          </a:p>
        </p:txBody>
      </p:sp>
      <p:sp>
        <p:nvSpPr>
          <p:cNvPr id="3" name="Espace réservé du pied de page 2">
            <a:extLst>
              <a:ext uri="{FF2B5EF4-FFF2-40B4-BE49-F238E27FC236}">
                <a16:creationId xmlns:a16="http://schemas.microsoft.com/office/drawing/2014/main" id="{965D8C20-3E3B-E418-36F9-BEC4440B8265}"/>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45E69D2C-D510-1B74-ABBA-1B3DAE0C4EDD}"/>
              </a:ext>
            </a:extLst>
          </p:cNvPr>
          <p:cNvSpPr>
            <a:spLocks noGrp="1"/>
          </p:cNvSpPr>
          <p:nvPr>
            <p:ph type="sldNum" sz="quarter" idx="12"/>
          </p:nvPr>
        </p:nvSpPr>
        <p:spPr/>
        <p:txBody>
          <a:bodyPr/>
          <a:lstStyle/>
          <a:p>
            <a:fld id="{4DAFFE95-1620-4737-8E8C-BBC1DD74C41C}" type="slidenum">
              <a:rPr lang="fr-CH" smtClean="0"/>
              <a:t>‹N°›</a:t>
            </a:fld>
            <a:endParaRPr lang="fr-CH"/>
          </a:p>
        </p:txBody>
      </p:sp>
    </p:spTree>
    <p:extLst>
      <p:ext uri="{BB962C8B-B14F-4D97-AF65-F5344CB8AC3E}">
        <p14:creationId xmlns:p14="http://schemas.microsoft.com/office/powerpoint/2010/main" val="144566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AB1642-6404-6816-A03B-D803C78712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EAAE5138-AE81-A90D-A58C-AA36154B15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77F77E7C-39CC-ABC7-AE32-51DB4FAD7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EB37683-6F6E-FF17-2701-F9BB72C1B05D}"/>
              </a:ext>
            </a:extLst>
          </p:cNvPr>
          <p:cNvSpPr>
            <a:spLocks noGrp="1"/>
          </p:cNvSpPr>
          <p:nvPr>
            <p:ph type="dt" sz="half" idx="10"/>
          </p:nvPr>
        </p:nvSpPr>
        <p:spPr/>
        <p:txBody>
          <a:bodyPr/>
          <a:lstStyle/>
          <a:p>
            <a:fld id="{F30F15AB-78FF-47F7-98CA-0E49A381ADC5}" type="datetimeFigureOut">
              <a:rPr lang="fr-CH" smtClean="0"/>
              <a:t>14.06.2023</a:t>
            </a:fld>
            <a:endParaRPr lang="fr-CH"/>
          </a:p>
        </p:txBody>
      </p:sp>
      <p:sp>
        <p:nvSpPr>
          <p:cNvPr id="6" name="Espace réservé du pied de page 5">
            <a:extLst>
              <a:ext uri="{FF2B5EF4-FFF2-40B4-BE49-F238E27FC236}">
                <a16:creationId xmlns:a16="http://schemas.microsoft.com/office/drawing/2014/main" id="{00DB8FD9-9144-2256-289C-249321EC2344}"/>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BF614C97-C912-0539-58C9-FC6D1BBEC7DC}"/>
              </a:ext>
            </a:extLst>
          </p:cNvPr>
          <p:cNvSpPr>
            <a:spLocks noGrp="1"/>
          </p:cNvSpPr>
          <p:nvPr>
            <p:ph type="sldNum" sz="quarter" idx="12"/>
          </p:nvPr>
        </p:nvSpPr>
        <p:spPr/>
        <p:txBody>
          <a:bodyPr/>
          <a:lstStyle/>
          <a:p>
            <a:fld id="{4DAFFE95-1620-4737-8E8C-BBC1DD74C41C}" type="slidenum">
              <a:rPr lang="fr-CH" smtClean="0"/>
              <a:t>‹N°›</a:t>
            </a:fld>
            <a:endParaRPr lang="fr-CH"/>
          </a:p>
        </p:txBody>
      </p:sp>
    </p:spTree>
    <p:extLst>
      <p:ext uri="{BB962C8B-B14F-4D97-AF65-F5344CB8AC3E}">
        <p14:creationId xmlns:p14="http://schemas.microsoft.com/office/powerpoint/2010/main" val="6970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C9D3A-9502-0B1D-7382-EFF9457B94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B0082953-3A63-647A-1FFE-2579F01BE6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937F74E6-2E56-5663-D233-0A3657F33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BCF51E9-8A61-0130-B375-224F74F8C6BA}"/>
              </a:ext>
            </a:extLst>
          </p:cNvPr>
          <p:cNvSpPr>
            <a:spLocks noGrp="1"/>
          </p:cNvSpPr>
          <p:nvPr>
            <p:ph type="dt" sz="half" idx="10"/>
          </p:nvPr>
        </p:nvSpPr>
        <p:spPr/>
        <p:txBody>
          <a:bodyPr/>
          <a:lstStyle/>
          <a:p>
            <a:fld id="{F30F15AB-78FF-47F7-98CA-0E49A381ADC5}" type="datetimeFigureOut">
              <a:rPr lang="fr-CH" smtClean="0"/>
              <a:t>14.06.2023</a:t>
            </a:fld>
            <a:endParaRPr lang="fr-CH"/>
          </a:p>
        </p:txBody>
      </p:sp>
      <p:sp>
        <p:nvSpPr>
          <p:cNvPr id="6" name="Espace réservé du pied de page 5">
            <a:extLst>
              <a:ext uri="{FF2B5EF4-FFF2-40B4-BE49-F238E27FC236}">
                <a16:creationId xmlns:a16="http://schemas.microsoft.com/office/drawing/2014/main" id="{58479EE3-1E72-71F7-8117-8A3563F85C2C}"/>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74070282-A056-D926-E5F2-2DE5B43B3628}"/>
              </a:ext>
            </a:extLst>
          </p:cNvPr>
          <p:cNvSpPr>
            <a:spLocks noGrp="1"/>
          </p:cNvSpPr>
          <p:nvPr>
            <p:ph type="sldNum" sz="quarter" idx="12"/>
          </p:nvPr>
        </p:nvSpPr>
        <p:spPr/>
        <p:txBody>
          <a:bodyPr/>
          <a:lstStyle/>
          <a:p>
            <a:fld id="{4DAFFE95-1620-4737-8E8C-BBC1DD74C41C}" type="slidenum">
              <a:rPr lang="fr-CH" smtClean="0"/>
              <a:t>‹N°›</a:t>
            </a:fld>
            <a:endParaRPr lang="fr-CH"/>
          </a:p>
        </p:txBody>
      </p:sp>
    </p:spTree>
    <p:extLst>
      <p:ext uri="{BB962C8B-B14F-4D97-AF65-F5344CB8AC3E}">
        <p14:creationId xmlns:p14="http://schemas.microsoft.com/office/powerpoint/2010/main" val="109391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0BAE15A-7F21-4FEB-1C5C-167D59562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3064A03F-349E-B4FA-634F-1BBA7025B6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26AB255A-DFD0-5B04-C7C3-FEA3ADC3FA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15AB-78FF-47F7-98CA-0E49A381ADC5}" type="datetimeFigureOut">
              <a:rPr lang="fr-CH" smtClean="0"/>
              <a:t>14.06.2023</a:t>
            </a:fld>
            <a:endParaRPr lang="fr-CH"/>
          </a:p>
        </p:txBody>
      </p:sp>
      <p:sp>
        <p:nvSpPr>
          <p:cNvPr id="5" name="Espace réservé du pied de page 4">
            <a:extLst>
              <a:ext uri="{FF2B5EF4-FFF2-40B4-BE49-F238E27FC236}">
                <a16:creationId xmlns:a16="http://schemas.microsoft.com/office/drawing/2014/main" id="{9FB0FB77-ECD3-2304-7909-A3608CE147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0F0BEC63-9BFD-BDB5-5000-72574DF53A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FFE95-1620-4737-8E8C-BBC1DD74C41C}" type="slidenum">
              <a:rPr lang="fr-CH" smtClean="0"/>
              <a:t>‹N°›</a:t>
            </a:fld>
            <a:endParaRPr lang="fr-CH"/>
          </a:p>
        </p:txBody>
      </p:sp>
    </p:spTree>
    <p:extLst>
      <p:ext uri="{BB962C8B-B14F-4D97-AF65-F5344CB8AC3E}">
        <p14:creationId xmlns:p14="http://schemas.microsoft.com/office/powerpoint/2010/main" val="1610753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fr.wikipedia.org/wiki/Scandale_de_Chiasso" TargetMode="External"/><Relationship Id="rId7" Type="http://schemas.openxmlformats.org/officeDocument/2006/relationships/hyperlink" Target="https://fr.wikipedia.org/wiki/Ax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fr.wikipedia.org/wiki/Winterthur_assurances" TargetMode="External"/><Relationship Id="rId5" Type="http://schemas.openxmlformats.org/officeDocument/2006/relationships/hyperlink" Target="https://fr.wikipedia.org/wiki/Banque_populaire_suisse" TargetMode="External"/><Relationship Id="rId4" Type="http://schemas.openxmlformats.org/officeDocument/2006/relationships/hyperlink" Target="https://fr.wikipedia.org/wiki/Credit_Suisse_First_Boston"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fr.wikipedia.org/wiki/Ax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oursorama.com/tag/tension-banqu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fr.wikipedia.org/wiki/Chiffre_d%27affaires" TargetMode="External"/><Relationship Id="rId13" Type="http://schemas.openxmlformats.org/officeDocument/2006/relationships/hyperlink" Target="https://fr.wikipedia.org/wiki/Citigroup" TargetMode="External"/><Relationship Id="rId18" Type="http://schemas.openxmlformats.org/officeDocument/2006/relationships/hyperlink" Target="https://fr.wikipedia.org/wiki/Morgan_Stanley" TargetMode="External"/><Relationship Id="rId3" Type="http://schemas.openxmlformats.org/officeDocument/2006/relationships/hyperlink" Target="https://fr.wikipedia.org/wiki/Fusion-acquisition" TargetMode="External"/><Relationship Id="rId21" Type="http://schemas.openxmlformats.org/officeDocument/2006/relationships/image" Target="../media/image13.png"/><Relationship Id="rId7" Type="http://schemas.openxmlformats.org/officeDocument/2006/relationships/hyperlink" Target="https://fr.wikipedia.org/wiki/Part_de_march%C3%A9" TargetMode="External"/><Relationship Id="rId12" Type="http://schemas.openxmlformats.org/officeDocument/2006/relationships/hyperlink" Target="https://fr.wikipedia.org/wiki/Barclays" TargetMode="External"/><Relationship Id="rId17" Type="http://schemas.openxmlformats.org/officeDocument/2006/relationships/hyperlink" Target="https://fr.wikipedia.org/wiki/JPMorgan_Chase" TargetMode="External"/><Relationship Id="rId2" Type="http://schemas.openxmlformats.org/officeDocument/2006/relationships/notesSlide" Target="../notesSlides/notesSlide27.xml"/><Relationship Id="rId16" Type="http://schemas.openxmlformats.org/officeDocument/2006/relationships/hyperlink" Target="https://fr.wikipedia.org/wiki/Goldman_Sachs" TargetMode="External"/><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fr.wikipedia.org/wiki/Pr%C3%AAts" TargetMode="External"/><Relationship Id="rId11" Type="http://schemas.openxmlformats.org/officeDocument/2006/relationships/hyperlink" Target="https://fr.wikipedia.org/wiki/Dollar_am%C3%A9ricain" TargetMode="External"/><Relationship Id="rId5" Type="http://schemas.openxmlformats.org/officeDocument/2006/relationships/hyperlink" Target="https://fr.wikipedia.org/wiki/Capital_financier" TargetMode="External"/><Relationship Id="rId15" Type="http://schemas.openxmlformats.org/officeDocument/2006/relationships/hyperlink" Target="https://fr.wikipedia.org/wiki/Deutsche_Bank" TargetMode="External"/><Relationship Id="rId23" Type="http://schemas.openxmlformats.org/officeDocument/2006/relationships/image" Target="../media/image15.png"/><Relationship Id="rId10" Type="http://schemas.openxmlformats.org/officeDocument/2006/relationships/hyperlink" Target="https://fr.wikipedia.org/wiki/Bank_of_America" TargetMode="External"/><Relationship Id="rId19" Type="http://schemas.openxmlformats.org/officeDocument/2006/relationships/hyperlink" Target="https://fr.wikipedia.org/wiki/UBS" TargetMode="External"/><Relationship Id="rId4" Type="http://schemas.openxmlformats.org/officeDocument/2006/relationships/hyperlink" Target="https://fr.wikipedia.org/wiki/Action_(finance)" TargetMode="External"/><Relationship Id="rId9" Type="http://schemas.openxmlformats.org/officeDocument/2006/relationships/hyperlink" Target="https://fr.wikipedia.org/wiki/Cumul_annuel_jusqu%27%C3%A0_ce_jour" TargetMode="External"/><Relationship Id="rId14" Type="http://schemas.openxmlformats.org/officeDocument/2006/relationships/hyperlink" Target="https://fr.wikipedia.org/wiki/Credit_Suisse" TargetMode="External"/><Relationship Id="rId22" Type="http://schemas.openxmlformats.org/officeDocument/2006/relationships/image" Target="../media/image14.png"/></Relationships>
</file>

<file path=ppt/slides/_rels/slide36.xml.rels><?xml version="1.0" encoding="UTF-8" standalone="yes"?>
<Relationships xmlns="http://schemas.openxmlformats.org/package/2006/relationships"><Relationship Id="rId8" Type="http://schemas.openxmlformats.org/officeDocument/2006/relationships/hyperlink" Target="https://fr.wikipedia.org/wiki/Citigroup" TargetMode="External"/><Relationship Id="rId13" Type="http://schemas.openxmlformats.org/officeDocument/2006/relationships/hyperlink" Target="https://fr.wikipedia.org/wiki/Morgan_Stanley" TargetMode="External"/><Relationship Id="rId3" Type="http://schemas.openxmlformats.org/officeDocument/2006/relationships/hyperlink" Target="https://fr.wikipedia.org/wiki/Fusion-acquisition" TargetMode="External"/><Relationship Id="rId7" Type="http://schemas.openxmlformats.org/officeDocument/2006/relationships/hyperlink" Target="https://fr.wikipedia.org/wiki/Barclays" TargetMode="External"/><Relationship Id="rId12" Type="http://schemas.openxmlformats.org/officeDocument/2006/relationships/hyperlink" Target="https://fr.wikipedia.org/wiki/JPMorgan_Chase" TargetMode="External"/><Relationship Id="rId2" Type="http://schemas.openxmlformats.org/officeDocument/2006/relationships/hyperlink" Target="https://fr.wikipedia.org/wiki/Trading" TargetMode="External"/><Relationship Id="rId1" Type="http://schemas.openxmlformats.org/officeDocument/2006/relationships/slideLayout" Target="../slideLayouts/slideLayout2.xml"/><Relationship Id="rId6" Type="http://schemas.openxmlformats.org/officeDocument/2006/relationships/hyperlink" Target="https://fr.wikipedia.org/wiki/Bank_of_America" TargetMode="External"/><Relationship Id="rId11" Type="http://schemas.openxmlformats.org/officeDocument/2006/relationships/hyperlink" Target="https://fr.wikipedia.org/wiki/Goldman_Sachs" TargetMode="External"/><Relationship Id="rId5" Type="http://schemas.openxmlformats.org/officeDocument/2006/relationships/hyperlink" Target="https://fr.wikipedia.org/wiki/Gestion_de_fortune" TargetMode="External"/><Relationship Id="rId10" Type="http://schemas.openxmlformats.org/officeDocument/2006/relationships/hyperlink" Target="https://fr.wikipedia.org/wiki/Deutsche_Bank" TargetMode="External"/><Relationship Id="rId4" Type="http://schemas.openxmlformats.org/officeDocument/2006/relationships/hyperlink" Target="https://fr.wikipedia.org/wiki/Gestion_d%27actifs" TargetMode="External"/><Relationship Id="rId9" Type="http://schemas.openxmlformats.org/officeDocument/2006/relationships/hyperlink" Target="https://fr.wikipedia.org/wiki/Cr%C3%A9dit_suisse" TargetMode="External"/><Relationship Id="rId14" Type="http://schemas.openxmlformats.org/officeDocument/2006/relationships/hyperlink" Target="https://fr.wikipedia.org/wiki/UB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ssets.letemps.ch/sites/default/files/styles/original/public/media/2023/04/05/d680068_1680629498051-tableau-tf.png?itok=LcrROR7Q"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fr.wikipedia.org/wiki/R%C3%A9seau_trophique" TargetMode="External"/><Relationship Id="rId7"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fr.wikipedia.org/wiki/%C3%89cosyst%C3%A8me" TargetMode="External"/><Relationship Id="rId4" Type="http://schemas.openxmlformats.org/officeDocument/2006/relationships/hyperlink" Target="https://fr.wikipedia.org/wiki/Mati%C3%A8re_organique"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D2FA7D-B909-6011-5F2B-4BF73B4AA744}"/>
              </a:ext>
            </a:extLst>
          </p:cNvPr>
          <p:cNvSpPr>
            <a:spLocks noGrp="1"/>
          </p:cNvSpPr>
          <p:nvPr>
            <p:ph type="title"/>
          </p:nvPr>
        </p:nvSpPr>
        <p:spPr>
          <a:xfrm>
            <a:off x="-83976" y="0"/>
            <a:ext cx="12275976" cy="6988629"/>
          </a:xfrm>
        </p:spPr>
        <p:txBody>
          <a:bodyPr>
            <a:normAutofit fontScale="90000"/>
          </a:bodyPr>
          <a:lstStyle/>
          <a:p>
            <a:pPr algn="ctr"/>
            <a:br>
              <a:rPr lang="fr-CH" sz="2800" i="1" dirty="0">
                <a:effectLst/>
                <a:latin typeface="Arial" panose="020B0604020202020204" pitchFamily="34" charset="0"/>
                <a:ea typeface="Calibri" panose="020F0502020204030204" pitchFamily="34" charset="0"/>
                <a:cs typeface="Arial" panose="020B0604020202020204" pitchFamily="34" charset="0"/>
              </a:rPr>
            </a:br>
            <a:r>
              <a:rPr lang="fr-FR" sz="2800" dirty="0">
                <a:latin typeface="Arial" panose="020B0604020202020204" pitchFamily="34" charset="0"/>
                <a:cs typeface="Arial" panose="020B0604020202020204" pitchFamily="34" charset="0"/>
              </a:rPr>
              <a:t>CHEZ LUDO » 13 juin 2023</a:t>
            </a:r>
            <a:br>
              <a:rPr lang="fr-FR" sz="2800" dirty="0">
                <a:latin typeface="Arial" panose="020B0604020202020204" pitchFamily="34" charset="0"/>
                <a:cs typeface="Arial" panose="020B0604020202020204" pitchFamily="34" charset="0"/>
              </a:rPr>
            </a:br>
            <a:br>
              <a:rPr lang="fr-CH" sz="2800" i="1" dirty="0">
                <a:effectLst/>
                <a:latin typeface="Arial" panose="020B0604020202020204" pitchFamily="34" charset="0"/>
                <a:ea typeface="Calibri" panose="020F0502020204030204" pitchFamily="34" charset="0"/>
                <a:cs typeface="Arial" panose="020B0604020202020204" pitchFamily="34" charset="0"/>
              </a:rPr>
            </a:br>
            <a:br>
              <a:rPr lang="fr-CH" sz="2800" i="1" dirty="0">
                <a:effectLst/>
                <a:latin typeface="Arial" panose="020B0604020202020204" pitchFamily="34" charset="0"/>
                <a:ea typeface="Calibri" panose="020F0502020204030204" pitchFamily="34" charset="0"/>
                <a:cs typeface="Arial" panose="020B0604020202020204" pitchFamily="34" charset="0"/>
              </a:rPr>
            </a:br>
            <a:br>
              <a:rPr lang="fr-CH" sz="2800" i="1" dirty="0">
                <a:effectLst/>
                <a:latin typeface="Arial" panose="020B0604020202020204" pitchFamily="34" charset="0"/>
                <a:ea typeface="Calibri" panose="020F0502020204030204" pitchFamily="34" charset="0"/>
                <a:cs typeface="Arial" panose="020B0604020202020204" pitchFamily="34" charset="0"/>
              </a:rPr>
            </a:br>
            <a:br>
              <a:rPr lang="fr-CH" sz="2800" i="1" dirty="0">
                <a:effectLst/>
                <a:latin typeface="Arial" panose="020B0604020202020204" pitchFamily="34" charset="0"/>
                <a:ea typeface="Calibri" panose="020F0502020204030204" pitchFamily="34" charset="0"/>
                <a:cs typeface="Arial" panose="020B0604020202020204" pitchFamily="34" charset="0"/>
              </a:rPr>
            </a:br>
            <a:br>
              <a:rPr lang="fr-CH" sz="2800" i="1" dirty="0">
                <a:effectLst/>
                <a:latin typeface="Arial" panose="020B0604020202020204" pitchFamily="34" charset="0"/>
                <a:ea typeface="Calibri" panose="020F0502020204030204" pitchFamily="34" charset="0"/>
                <a:cs typeface="Arial" panose="020B0604020202020204" pitchFamily="34" charset="0"/>
              </a:rPr>
            </a:br>
            <a:r>
              <a:rPr lang="fr-FR" sz="2800" dirty="0">
                <a:latin typeface="Arial" panose="020B0604020202020204" pitchFamily="34" charset="0"/>
                <a:cs typeface="Arial" panose="020B0604020202020204" pitchFamily="34" charset="0"/>
              </a:rPr>
              <a:t>Vous qui entrez ici 				laissez toute apparence</a:t>
            </a:r>
            <a:r>
              <a:rPr lang="fr-FR" sz="2800" i="1" dirty="0">
                <a:latin typeface="Arial" panose="020B0604020202020204" pitchFamily="34" charset="0"/>
                <a:cs typeface="Arial" panose="020B0604020202020204" pitchFamily="34" charset="0"/>
              </a:rPr>
              <a:t>* </a:t>
            </a:r>
            <a:br>
              <a:rPr lang="fr-FR" sz="2800" i="1" dirty="0">
                <a:latin typeface="Arial" panose="020B0604020202020204" pitchFamily="34" charset="0"/>
                <a:cs typeface="Arial" panose="020B0604020202020204" pitchFamily="34" charset="0"/>
              </a:rPr>
            </a:br>
            <a:br>
              <a:rPr lang="fr-FR" sz="3100" i="1" dirty="0">
                <a:latin typeface="Arial" panose="020B0604020202020204" pitchFamily="34" charset="0"/>
                <a:cs typeface="Arial" panose="020B0604020202020204" pitchFamily="34" charset="0"/>
              </a:rPr>
            </a:br>
            <a:br>
              <a:rPr lang="fr-FR" sz="3100" i="1" dirty="0">
                <a:latin typeface="Arial" panose="020B0604020202020204" pitchFamily="34" charset="0"/>
                <a:cs typeface="Arial" panose="020B0604020202020204" pitchFamily="34" charset="0"/>
              </a:rPr>
            </a:br>
            <a:br>
              <a:rPr lang="fr-FR" sz="3100" i="1" dirty="0">
                <a:latin typeface="Arial" panose="020B0604020202020204" pitchFamily="34" charset="0"/>
                <a:cs typeface="Arial" panose="020B0604020202020204" pitchFamily="34" charset="0"/>
              </a:rPr>
            </a:br>
            <a:br>
              <a:rPr lang="fr-FR" sz="3100" i="1" dirty="0">
                <a:latin typeface="Arial" panose="020B0604020202020204" pitchFamily="34" charset="0"/>
                <a:cs typeface="Arial" panose="020B0604020202020204" pitchFamily="34" charset="0"/>
              </a:rPr>
            </a:br>
            <a:br>
              <a:rPr lang="fr-FR" sz="3100" i="1" dirty="0">
                <a:latin typeface="Arial" panose="020B0604020202020204" pitchFamily="34" charset="0"/>
                <a:cs typeface="Arial" panose="020B0604020202020204" pitchFamily="34" charset="0"/>
              </a:rPr>
            </a:br>
            <a:br>
              <a:rPr lang="fr-FR" sz="3100" i="1" dirty="0">
                <a:latin typeface="Arial" panose="020B0604020202020204" pitchFamily="34" charset="0"/>
                <a:cs typeface="Arial" panose="020B0604020202020204" pitchFamily="34" charset="0"/>
              </a:rPr>
            </a:br>
            <a:r>
              <a:rPr lang="fr-FR" sz="2200" i="1" dirty="0">
                <a:latin typeface="Arial" panose="020B0604020202020204" pitchFamily="34" charset="0"/>
                <a:cs typeface="Arial" panose="020B0604020202020204" pitchFamily="34" charset="0"/>
              </a:rPr>
              <a:t>* « Vous qui entrez ici, laissez toute espérance », </a:t>
            </a:r>
            <a:r>
              <a:rPr lang="fr-FR" sz="2200" dirty="0">
                <a:latin typeface="Arial" panose="020B0604020202020204" pitchFamily="34" charset="0"/>
                <a:cs typeface="Arial" panose="020B0604020202020204" pitchFamily="34" charset="0"/>
              </a:rPr>
              <a:t>Les Enfers, Dante Alighieri IV - 1</a:t>
            </a:r>
            <a:br>
              <a:rPr lang="fr-FR" sz="2800" b="1" dirty="0">
                <a:latin typeface="Arial" panose="020B0604020202020204" pitchFamily="34" charset="0"/>
                <a:cs typeface="Arial" panose="020B0604020202020204" pitchFamily="34" charset="0"/>
              </a:rPr>
            </a:br>
            <a:br>
              <a:rPr lang="fr-FR" sz="2800" b="1" dirty="0">
                <a:latin typeface="Arial" panose="020B0604020202020204" pitchFamily="34" charset="0"/>
                <a:cs typeface="Arial" panose="020B0604020202020204" pitchFamily="34" charset="0"/>
              </a:rPr>
            </a:br>
            <a:br>
              <a:rPr lang="fr-FR" sz="4400" b="1" dirty="0"/>
            </a:br>
            <a:endParaRPr lang="fr-CH" sz="2800" dirty="0">
              <a:latin typeface="Arial" panose="020B0604020202020204" pitchFamily="34" charset="0"/>
              <a:cs typeface="Arial" panose="020B0604020202020204" pitchFamily="34" charset="0"/>
            </a:endParaRPr>
          </a:p>
        </p:txBody>
      </p:sp>
      <p:pic>
        <p:nvPicPr>
          <p:cNvPr id="4" name="Picture 2" descr="Image">
            <a:extLst>
              <a:ext uri="{FF2B5EF4-FFF2-40B4-BE49-F238E27FC236}">
                <a16:creationId xmlns:a16="http://schemas.microsoft.com/office/drawing/2014/main" id="{5B123733-61E8-DC5B-F66B-6D9990E0DD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5400000">
            <a:off x="4067136" y="1613191"/>
            <a:ext cx="3247053" cy="244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50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E5156B5-2585-0D97-5CDF-CFA22A14F985}"/>
              </a:ext>
            </a:extLst>
          </p:cNvPr>
          <p:cNvSpPr>
            <a:spLocks noGrp="1"/>
          </p:cNvSpPr>
          <p:nvPr>
            <p:ph idx="1"/>
          </p:nvPr>
        </p:nvSpPr>
        <p:spPr>
          <a:xfrm>
            <a:off x="0" y="0"/>
            <a:ext cx="12192000" cy="6858000"/>
          </a:xfrm>
        </p:spPr>
        <p:txBody>
          <a:bodyPr>
            <a:normAutofit lnSpcReduction="10000"/>
          </a:bodyPr>
          <a:lstStyle/>
          <a:p>
            <a:pPr marL="0" indent="0" algn="just">
              <a:buNone/>
            </a:pPr>
            <a:endParaRPr lang="fr-FR" sz="2800" b="0" i="0" dirty="0">
              <a:solidFill>
                <a:srgbClr val="4E5966"/>
              </a:solidFill>
              <a:effectLst/>
              <a:latin typeface="Arial" panose="020B0604020202020204" pitchFamily="34" charset="0"/>
              <a:cs typeface="Arial" panose="020B0604020202020204" pitchFamily="34" charset="0"/>
            </a:endParaRPr>
          </a:p>
          <a:p>
            <a:pPr marL="0" indent="0" algn="ctr">
              <a:buNone/>
            </a:pPr>
            <a:r>
              <a:rPr lang="fr-FR" sz="2800" b="1" dirty="0">
                <a:solidFill>
                  <a:srgbClr val="1A2E45"/>
                </a:solidFill>
                <a:latin typeface="Arial" panose="020B0604020202020204" pitchFamily="34" charset="0"/>
                <a:cs typeface="Arial" panose="020B0604020202020204" pitchFamily="34" charset="0"/>
              </a:rPr>
              <a:t>Réactions bourse </a:t>
            </a:r>
            <a:r>
              <a:rPr lang="fr-FR" sz="2800" b="1" u="sng" dirty="0">
                <a:solidFill>
                  <a:srgbClr val="1A2E45"/>
                </a:solidFill>
                <a:latin typeface="Arial" panose="020B0604020202020204" pitchFamily="34" charset="0"/>
                <a:cs typeface="Arial" panose="020B0604020202020204" pitchFamily="34" charset="0"/>
              </a:rPr>
              <a:t>avant</a:t>
            </a:r>
            <a:r>
              <a:rPr lang="fr-FR" sz="2800" b="1" dirty="0">
                <a:solidFill>
                  <a:srgbClr val="1A2E45"/>
                </a:solidFill>
                <a:latin typeface="Arial" panose="020B0604020202020204" pitchFamily="34" charset="0"/>
                <a:cs typeface="Arial" panose="020B0604020202020204" pitchFamily="34" charset="0"/>
              </a:rPr>
              <a:t> fusion (suite)</a:t>
            </a:r>
            <a:endParaRPr lang="fr-FR" sz="2800" b="1" i="0" dirty="0">
              <a:solidFill>
                <a:srgbClr val="1A2E45"/>
              </a:solidFill>
              <a:effectLst/>
              <a:latin typeface="Arial" panose="020B0604020202020204" pitchFamily="34" charset="0"/>
              <a:cs typeface="Arial" panose="020B0604020202020204" pitchFamily="34" charset="0"/>
            </a:endParaRPr>
          </a:p>
          <a:p>
            <a:pPr marL="0" indent="0" algn="just">
              <a:buNone/>
            </a:pPr>
            <a:endParaRPr lang="fr-FR" dirty="0">
              <a:solidFill>
                <a:srgbClr val="4E5966"/>
              </a:solidFill>
              <a:latin typeface="Arial" panose="020B0604020202020204" pitchFamily="34" charset="0"/>
              <a:cs typeface="Arial" panose="020B0604020202020204" pitchFamily="34" charset="0"/>
            </a:endParaRPr>
          </a:p>
          <a:p>
            <a:pPr marL="0" indent="0" algn="just">
              <a:buNone/>
            </a:pPr>
            <a:r>
              <a:rPr lang="fr-FR" sz="2800" b="0" i="0" dirty="0" err="1">
                <a:solidFill>
                  <a:srgbClr val="4E5966"/>
                </a:solidFill>
                <a:effectLst/>
                <a:latin typeface="Arial" panose="020B0604020202020204" pitchFamily="34" charset="0"/>
                <a:cs typeface="Arial" panose="020B0604020202020204" pitchFamily="34" charset="0"/>
              </a:rPr>
              <a:t>Berenberg</a:t>
            </a:r>
            <a:r>
              <a:rPr lang="fr-FR" sz="2800" b="0" i="0" dirty="0">
                <a:solidFill>
                  <a:srgbClr val="4E5966"/>
                </a:solidFill>
                <a:effectLst/>
                <a:latin typeface="Arial" panose="020B0604020202020204" pitchFamily="34" charset="0"/>
                <a:cs typeface="Arial" panose="020B0604020202020204" pitchFamily="34" charset="0"/>
              </a:rPr>
              <a:t> Bank  : « flux sortants stabilisés, mais </a:t>
            </a:r>
            <a:r>
              <a:rPr lang="fr-FR" sz="2800" b="0" i="0" dirty="0">
                <a:solidFill>
                  <a:srgbClr val="4E5966"/>
                </a:solidFill>
                <a:effectLst/>
                <a:highlight>
                  <a:srgbClr val="FFFF00"/>
                </a:highlight>
                <a:latin typeface="Arial" panose="020B0604020202020204" pitchFamily="34" charset="0"/>
                <a:cs typeface="Arial" panose="020B0604020202020204" pitchFamily="34" charset="0"/>
              </a:rPr>
              <a:t>pas inversés </a:t>
            </a:r>
            <a:r>
              <a:rPr lang="fr-FR" sz="2800" b="0" i="0" dirty="0">
                <a:solidFill>
                  <a:srgbClr val="4E5966"/>
                </a:solidFill>
                <a:effectLst/>
                <a:latin typeface="Arial" panose="020B0604020202020204" pitchFamily="34" charset="0"/>
                <a:cs typeface="Arial" panose="020B0604020202020204" pitchFamily="34" charset="0"/>
              </a:rPr>
              <a:t>»</a:t>
            </a:r>
            <a:br>
              <a:rPr lang="fr-FR" sz="2800" b="0" i="0" dirty="0">
                <a:solidFill>
                  <a:srgbClr val="4E5966"/>
                </a:solidFill>
                <a:effectLst/>
                <a:latin typeface="Arial" panose="020B0604020202020204" pitchFamily="34" charset="0"/>
                <a:cs typeface="Arial" panose="020B0604020202020204" pitchFamily="34" charset="0"/>
              </a:rPr>
            </a:br>
            <a:endParaRPr lang="fr-FR" sz="2800" b="0" i="0" dirty="0">
              <a:solidFill>
                <a:srgbClr val="4E5966"/>
              </a:solidFill>
              <a:effectLst/>
              <a:latin typeface="Arial" panose="020B0604020202020204" pitchFamily="34" charset="0"/>
              <a:cs typeface="Arial" panose="020B0604020202020204" pitchFamily="34" charset="0"/>
            </a:endParaRPr>
          </a:p>
          <a:p>
            <a:pPr marL="0" indent="0" algn="just">
              <a:buNone/>
            </a:pPr>
            <a:r>
              <a:rPr lang="fr-FR" sz="2800" b="0" i="0" dirty="0">
                <a:solidFill>
                  <a:srgbClr val="4E5966"/>
                </a:solidFill>
                <a:effectLst/>
                <a:latin typeface="Arial" panose="020B0604020202020204" pitchFamily="34" charset="0"/>
                <a:cs typeface="Arial" panose="020B0604020202020204" pitchFamily="34" charset="0"/>
              </a:rPr>
              <a:t>CS crise de confiance, </a:t>
            </a:r>
            <a:r>
              <a:rPr lang="fr-FR" sz="2800" b="0" i="0" dirty="0">
                <a:solidFill>
                  <a:srgbClr val="4E5966"/>
                </a:solidFill>
                <a:effectLst/>
                <a:highlight>
                  <a:srgbClr val="FFFF00"/>
                </a:highlight>
                <a:latin typeface="Arial" panose="020B0604020202020204" pitchFamily="34" charset="0"/>
                <a:cs typeface="Arial" panose="020B0604020202020204" pitchFamily="34" charset="0"/>
              </a:rPr>
              <a:t>retraits historiques de ses clients fin 2022</a:t>
            </a:r>
            <a:br>
              <a:rPr lang="fr-FR" sz="2800" b="0" i="0" dirty="0">
                <a:solidFill>
                  <a:srgbClr val="4E5966"/>
                </a:solidFill>
                <a:effectLst/>
                <a:latin typeface="Arial" panose="020B0604020202020204" pitchFamily="34" charset="0"/>
                <a:cs typeface="Arial" panose="020B0604020202020204" pitchFamily="34" charset="0"/>
              </a:rPr>
            </a:br>
            <a:endParaRPr lang="fr-FR" sz="2800" b="0" i="0" dirty="0">
              <a:solidFill>
                <a:srgbClr val="4E5966"/>
              </a:solidFill>
              <a:effectLst/>
              <a:latin typeface="Arial" panose="020B0604020202020204" pitchFamily="34" charset="0"/>
              <a:cs typeface="Arial" panose="020B0604020202020204" pitchFamily="34" charset="0"/>
            </a:endParaRPr>
          </a:p>
          <a:p>
            <a:pPr marL="0" indent="0">
              <a:buNone/>
            </a:pPr>
            <a:r>
              <a:rPr lang="fr-FR" sz="2800" dirty="0">
                <a:solidFill>
                  <a:srgbClr val="4E5966"/>
                </a:solidFill>
                <a:latin typeface="Arial" panose="020B0604020202020204" pitchFamily="34" charset="0"/>
                <a:cs typeface="Arial" panose="020B0604020202020204" pitchFamily="34" charset="0"/>
              </a:rPr>
              <a:t>R</a:t>
            </a:r>
            <a:r>
              <a:rPr lang="fr-FR" sz="2800" b="0" i="0" dirty="0">
                <a:solidFill>
                  <a:srgbClr val="4E5966"/>
                </a:solidFill>
                <a:effectLst/>
                <a:latin typeface="Arial" panose="020B0604020202020204" pitchFamily="34" charset="0"/>
                <a:cs typeface="Arial" panose="020B0604020202020204" pitchFamily="34" charset="0"/>
              </a:rPr>
              <a:t>estructuration présentée fin octobre : « </a:t>
            </a:r>
            <a:r>
              <a:rPr lang="fr-FR" sz="2800" b="0" i="0" dirty="0">
                <a:solidFill>
                  <a:srgbClr val="4E5966"/>
                </a:solidFill>
                <a:effectLst/>
                <a:highlight>
                  <a:srgbClr val="FFFF00"/>
                </a:highlight>
                <a:latin typeface="Arial" panose="020B0604020202020204" pitchFamily="34" charset="0"/>
                <a:cs typeface="Arial" panose="020B0604020202020204" pitchFamily="34" charset="0"/>
              </a:rPr>
              <a:t>restaurer crédibilité, mais mise à mal résultats décevants, récent cumul affaires </a:t>
            </a:r>
            <a:r>
              <a:rPr lang="fr-FR" sz="2800" b="0" i="0" dirty="0">
                <a:solidFill>
                  <a:srgbClr val="4E5966"/>
                </a:solidFill>
                <a:effectLst/>
                <a:latin typeface="Arial" panose="020B0604020202020204" pitchFamily="34" charset="0"/>
                <a:cs typeface="Arial" panose="020B0604020202020204" pitchFamily="34" charset="0"/>
              </a:rPr>
              <a:t>(fonds spéculatifs : </a:t>
            </a:r>
            <a:r>
              <a:rPr lang="fr-FR" sz="2800" b="0" i="0" dirty="0" err="1">
                <a:solidFill>
                  <a:srgbClr val="4E5966"/>
                </a:solidFill>
                <a:effectLst/>
                <a:latin typeface="Arial" panose="020B0604020202020204" pitchFamily="34" charset="0"/>
                <a:cs typeface="Arial" panose="020B0604020202020204" pitchFamily="34" charset="0"/>
              </a:rPr>
              <a:t>Greensill</a:t>
            </a:r>
            <a:r>
              <a:rPr lang="fr-FR" sz="2800" b="0" i="0" dirty="0">
                <a:solidFill>
                  <a:srgbClr val="4E5966"/>
                </a:solidFill>
                <a:effectLst/>
                <a:latin typeface="Arial" panose="020B0604020202020204" pitchFamily="34" charset="0"/>
                <a:cs typeface="Arial" panose="020B0604020202020204" pitchFamily="34" charset="0"/>
              </a:rPr>
              <a:t>, </a:t>
            </a:r>
            <a:r>
              <a:rPr lang="fr-FR" sz="2800" b="0" i="0" dirty="0" err="1">
                <a:solidFill>
                  <a:srgbClr val="4E5966"/>
                </a:solidFill>
                <a:effectLst/>
                <a:latin typeface="Arial" panose="020B0604020202020204" pitchFamily="34" charset="0"/>
                <a:cs typeface="Arial" panose="020B0604020202020204" pitchFamily="34" charset="0"/>
              </a:rPr>
              <a:t>Archegos</a:t>
            </a:r>
            <a:r>
              <a:rPr lang="fr-FR" sz="2800" b="0" i="0" dirty="0">
                <a:solidFill>
                  <a:srgbClr val="4E5966"/>
                </a:solidFill>
                <a:effectLst/>
                <a:latin typeface="Arial" panose="020B0604020202020204" pitchFamily="34" charset="0"/>
                <a:cs typeface="Arial" panose="020B0604020202020204" pitchFamily="34" charset="0"/>
              </a:rPr>
              <a:t>) »</a:t>
            </a:r>
            <a:br>
              <a:rPr lang="fr-FR" sz="2800" b="0" i="0" dirty="0">
                <a:solidFill>
                  <a:srgbClr val="4E5966"/>
                </a:solidFill>
                <a:effectLst/>
                <a:latin typeface="Arial" panose="020B0604020202020204" pitchFamily="34" charset="0"/>
                <a:cs typeface="Arial" panose="020B0604020202020204" pitchFamily="34" charset="0"/>
              </a:rPr>
            </a:br>
            <a:r>
              <a:rPr lang="fr-FR" sz="2800" b="0" i="0" dirty="0">
                <a:solidFill>
                  <a:srgbClr val="4E5966"/>
                </a:solidFill>
                <a:effectLst/>
                <a:latin typeface="Arial" panose="020B0604020202020204" pitchFamily="34" charset="0"/>
                <a:cs typeface="Arial" panose="020B0604020202020204" pitchFamily="34" charset="0"/>
              </a:rPr>
              <a:t> </a:t>
            </a:r>
          </a:p>
          <a:p>
            <a:pPr marL="0" indent="0" algn="just">
              <a:buNone/>
            </a:pPr>
            <a:r>
              <a:rPr lang="fr-FR" sz="2800" dirty="0">
                <a:solidFill>
                  <a:srgbClr val="4E5966"/>
                </a:solidFill>
                <a:latin typeface="Arial" panose="020B0604020202020204" pitchFamily="34" charset="0"/>
                <a:cs typeface="Arial" panose="020B0604020202020204" pitchFamily="34" charset="0"/>
              </a:rPr>
              <a:t>« T</a:t>
            </a:r>
            <a:r>
              <a:rPr lang="fr-FR" sz="2800" b="0" i="0" dirty="0">
                <a:solidFill>
                  <a:srgbClr val="4E5966"/>
                </a:solidFill>
                <a:effectLst/>
                <a:latin typeface="Arial" panose="020B0604020202020204" pitchFamily="34" charset="0"/>
                <a:cs typeface="Arial" panose="020B0604020202020204" pitchFamily="34" charset="0"/>
              </a:rPr>
              <a:t>ransformation par une restructuration radicale banque d'investissement et accent sur gestion de fortune »</a:t>
            </a:r>
          </a:p>
          <a:p>
            <a:pPr marL="0" indent="0" algn="just">
              <a:buNone/>
            </a:pPr>
            <a:endParaRPr lang="fr-FR" dirty="0">
              <a:solidFill>
                <a:srgbClr val="4E5966"/>
              </a:solidFill>
              <a:latin typeface="Arial" panose="020B0604020202020204" pitchFamily="34" charset="0"/>
              <a:cs typeface="Arial" panose="020B0604020202020204" pitchFamily="34" charset="0"/>
            </a:endParaRPr>
          </a:p>
          <a:p>
            <a:pPr marL="0" indent="0" algn="just">
              <a:buNone/>
            </a:pPr>
            <a:r>
              <a:rPr lang="fr-FR" sz="2800" b="0" i="0" dirty="0">
                <a:solidFill>
                  <a:srgbClr val="4E5966"/>
                </a:solidFill>
                <a:effectLst/>
                <a:latin typeface="Arial" panose="020B0604020202020204" pitchFamily="34" charset="0"/>
                <a:cs typeface="Arial" panose="020B0604020202020204" pitchFamily="34" charset="0"/>
              </a:rPr>
              <a:t>Vendredi 17 mars, cours CHF </a:t>
            </a:r>
            <a:r>
              <a:rPr lang="fr-FR" sz="2800" b="0" i="0" dirty="0">
                <a:solidFill>
                  <a:srgbClr val="4E5966"/>
                </a:solidFill>
                <a:effectLst/>
                <a:highlight>
                  <a:srgbClr val="FFFF00"/>
                </a:highlight>
                <a:latin typeface="Arial" panose="020B0604020202020204" pitchFamily="34" charset="0"/>
                <a:cs typeface="Arial" panose="020B0604020202020204" pitchFamily="34" charset="0"/>
              </a:rPr>
              <a:t>1.86.- </a:t>
            </a:r>
            <a:r>
              <a:rPr lang="fr-FR" sz="2800" b="0" i="0" dirty="0">
                <a:solidFill>
                  <a:srgbClr val="4E5966"/>
                </a:solidFill>
                <a:effectLst/>
                <a:latin typeface="Arial" panose="020B0604020202020204" pitchFamily="34" charset="0"/>
                <a:cs typeface="Arial" panose="020B0604020202020204" pitchFamily="34" charset="0"/>
              </a:rPr>
              <a:t>(échange UBS : </a:t>
            </a:r>
            <a:r>
              <a:rPr lang="fr-FR" sz="2800" b="0" i="0" dirty="0">
                <a:solidFill>
                  <a:srgbClr val="4E5966"/>
                </a:solidFill>
                <a:effectLst/>
                <a:highlight>
                  <a:srgbClr val="FF0000"/>
                </a:highlight>
                <a:latin typeface="Arial" panose="020B0604020202020204" pitchFamily="34" charset="0"/>
                <a:cs typeface="Arial" panose="020B0604020202020204" pitchFamily="34" charset="0"/>
              </a:rPr>
              <a:t>0.76</a:t>
            </a:r>
            <a:r>
              <a:rPr lang="fr-FR" sz="2800" b="0" i="0" dirty="0">
                <a:solidFill>
                  <a:srgbClr val="4E5966"/>
                </a:solidFill>
                <a:effectLst/>
                <a:latin typeface="Arial" panose="020B0604020202020204" pitchFamily="34" charset="0"/>
                <a:cs typeface="Arial" panose="020B0604020202020204" pitchFamily="34" charset="0"/>
              </a:rPr>
              <a:t>, ou - 60 % perte)</a:t>
            </a:r>
          </a:p>
          <a:p>
            <a:endParaRPr lang="fr-CH" dirty="0"/>
          </a:p>
        </p:txBody>
      </p:sp>
    </p:spTree>
    <p:extLst>
      <p:ext uri="{BB962C8B-B14F-4D97-AF65-F5344CB8AC3E}">
        <p14:creationId xmlns:p14="http://schemas.microsoft.com/office/powerpoint/2010/main" val="341223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18470A8-D244-E863-02F6-691D8E651C00}"/>
              </a:ext>
            </a:extLst>
          </p:cNvPr>
          <p:cNvSpPr>
            <a:spLocks noGrp="1"/>
          </p:cNvSpPr>
          <p:nvPr>
            <p:ph idx="1"/>
          </p:nvPr>
        </p:nvSpPr>
        <p:spPr>
          <a:xfrm>
            <a:off x="-1" y="0"/>
            <a:ext cx="12192001" cy="6858000"/>
          </a:xfrm>
        </p:spPr>
        <p:txBody>
          <a:bodyPr>
            <a:noAutofit/>
          </a:bodyPr>
          <a:lstStyle/>
          <a:p>
            <a:pPr marL="0" indent="0">
              <a:buNone/>
            </a:pPr>
            <a:r>
              <a:rPr lang="fr-CH" b="1" kern="100" dirty="0">
                <a:effectLst/>
                <a:latin typeface="Arial" panose="020B0604020202020204" pitchFamily="34" charset="0"/>
                <a:ea typeface="Calibri" panose="020F0502020204030204" pitchFamily="34" charset="0"/>
                <a:cs typeface="Arial" panose="020B0604020202020204" pitchFamily="34" charset="0"/>
              </a:rPr>
              <a:t>Key </a:t>
            </a:r>
            <a:r>
              <a:rPr lang="fr-CH" b="1" kern="100" dirty="0" err="1">
                <a:effectLst/>
                <a:latin typeface="Arial" panose="020B0604020202020204" pitchFamily="34" charset="0"/>
                <a:ea typeface="Calibri" panose="020F0502020204030204" pitchFamily="34" charset="0"/>
                <a:cs typeface="Arial" panose="020B0604020202020204" pitchFamily="34" charset="0"/>
              </a:rPr>
              <a:t>metric</a:t>
            </a:r>
            <a:r>
              <a:rPr lang="fr-CH" b="1" kern="100" dirty="0">
                <a:effectLst/>
                <a:latin typeface="Arial" panose="020B0604020202020204" pitchFamily="34" charset="0"/>
                <a:ea typeface="Calibri" panose="020F0502020204030204" pitchFamily="34" charset="0"/>
                <a:cs typeface="Arial" panose="020B0604020202020204" pitchFamily="34" charset="0"/>
              </a:rPr>
              <a:t> </a:t>
            </a:r>
            <a:r>
              <a:rPr lang="fr-CH" b="1" kern="0" dirty="0" err="1">
                <a:effectLst/>
                <a:latin typeface="Arial" panose="020B0604020202020204" pitchFamily="34" charset="0"/>
                <a:ea typeface="Calibri" panose="020F0502020204030204" pitchFamily="34" charset="0"/>
                <a:cs typeface="Arial" panose="020B0604020202020204" pitchFamily="34" charset="0"/>
              </a:rPr>
              <a:t>Credit</a:t>
            </a:r>
            <a:r>
              <a:rPr lang="fr-CH" b="1" kern="0" dirty="0">
                <a:effectLst/>
                <a:latin typeface="Arial" panose="020B0604020202020204" pitchFamily="34" charset="0"/>
                <a:ea typeface="Calibri" panose="020F0502020204030204" pitchFamily="34" charset="0"/>
                <a:cs typeface="Arial" panose="020B0604020202020204" pitchFamily="34" charset="0"/>
              </a:rPr>
              <a:t> Suisse (CHF millions)*</a:t>
            </a: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2697480" indent="449580">
              <a:lnSpc>
                <a:spcPct val="107000"/>
              </a:lnSpc>
              <a:spcAft>
                <a:spcPts val="800"/>
              </a:spcAft>
            </a:pPr>
            <a:r>
              <a:rPr lang="fr-CH" b="1" kern="100" dirty="0">
                <a:effectLst/>
                <a:latin typeface="Arial" panose="020B0604020202020204" pitchFamily="34" charset="0"/>
                <a:ea typeface="Calibri" panose="020F0502020204030204" pitchFamily="34" charset="0"/>
                <a:cs typeface="Arial" panose="020B0604020202020204" pitchFamily="34" charset="0"/>
              </a:rPr>
              <a:t>                          2022               	2021         	       2020 </a:t>
            </a: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fr-CH" kern="100" dirty="0">
                <a:effectLst/>
                <a:latin typeface="Arial" panose="020B0604020202020204" pitchFamily="34" charset="0"/>
                <a:ea typeface="Calibri" panose="020F0502020204030204" pitchFamily="34" charset="0"/>
                <a:cs typeface="Arial" panose="020B0604020202020204" pitchFamily="34" charset="0"/>
              </a:rPr>
              <a:t>Net revenues 			          </a:t>
            </a:r>
            <a:r>
              <a:rPr lang="fr-CH"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14,921 	          22,696             22,389</a:t>
            </a:r>
            <a:br>
              <a:rPr lang="fr-CH" kern="100" dirty="0">
                <a:effectLst/>
                <a:latin typeface="Arial" panose="020B0604020202020204" pitchFamily="34" charset="0"/>
                <a:ea typeface="Calibri" panose="020F0502020204030204" pitchFamily="34" charset="0"/>
                <a:cs typeface="Arial" panose="020B0604020202020204" pitchFamily="34" charset="0"/>
              </a:rPr>
            </a:br>
            <a:r>
              <a:rPr lang="fr-CH" kern="100" dirty="0">
                <a:effectLst/>
                <a:latin typeface="Arial" panose="020B0604020202020204" pitchFamily="34" charset="0"/>
                <a:ea typeface="Calibri" panose="020F0502020204030204" pitchFamily="34" charset="0"/>
                <a:cs typeface="Arial" panose="020B0604020202020204" pitchFamily="34" charset="0"/>
              </a:rPr>
              <a:t> </a:t>
            </a:r>
            <a:br>
              <a:rPr lang="fr-CH" kern="100" dirty="0">
                <a:effectLst/>
                <a:latin typeface="Arial" panose="020B0604020202020204" pitchFamily="34" charset="0"/>
                <a:ea typeface="Calibri" panose="020F0502020204030204" pitchFamily="34" charset="0"/>
                <a:cs typeface="Arial" panose="020B0604020202020204" pitchFamily="34" charset="0"/>
              </a:rPr>
            </a:br>
            <a:r>
              <a:rPr lang="fr-CH" kern="100" dirty="0">
                <a:effectLst/>
                <a:latin typeface="Arial" panose="020B0604020202020204" pitchFamily="34" charset="0"/>
                <a:ea typeface="Calibri" panose="020F0502020204030204" pitchFamily="34" charset="0"/>
                <a:cs typeface="Arial" panose="020B0604020202020204" pitchFamily="34" charset="0"/>
              </a:rPr>
              <a:t>Provision for </a:t>
            </a:r>
            <a:r>
              <a:rPr lang="fr-CH" kern="100" dirty="0" err="1">
                <a:effectLst/>
                <a:latin typeface="Arial" panose="020B0604020202020204" pitchFamily="34" charset="0"/>
                <a:ea typeface="Calibri" panose="020F0502020204030204" pitchFamily="34" charset="0"/>
                <a:cs typeface="Arial" panose="020B0604020202020204" pitchFamily="34" charset="0"/>
              </a:rPr>
              <a:t>credit</a:t>
            </a:r>
            <a:r>
              <a:rPr lang="fr-CH" kern="100" dirty="0">
                <a:effectLst/>
                <a:latin typeface="Arial" panose="020B0604020202020204" pitchFamily="34" charset="0"/>
                <a:ea typeface="Calibri" panose="020F0502020204030204" pitchFamily="34" charset="0"/>
                <a:cs typeface="Arial" panose="020B0604020202020204" pitchFamily="34" charset="0"/>
              </a:rPr>
              <a:t> </a:t>
            </a:r>
            <a:r>
              <a:rPr lang="fr-CH" kern="100" dirty="0" err="1">
                <a:effectLst/>
                <a:latin typeface="Arial" panose="020B0604020202020204" pitchFamily="34" charset="0"/>
                <a:ea typeface="Calibri" panose="020F0502020204030204" pitchFamily="34" charset="0"/>
                <a:cs typeface="Arial" panose="020B0604020202020204" pitchFamily="34" charset="0"/>
              </a:rPr>
              <a:t>losses</a:t>
            </a:r>
            <a:r>
              <a:rPr lang="fr-CH" kern="100" dirty="0">
                <a:effectLst/>
                <a:latin typeface="Arial" panose="020B0604020202020204" pitchFamily="34" charset="0"/>
                <a:ea typeface="Calibri" panose="020F0502020204030204" pitchFamily="34" charset="0"/>
                <a:cs typeface="Arial" panose="020B0604020202020204" pitchFamily="34" charset="0"/>
              </a:rPr>
              <a:t> 		   </a:t>
            </a:r>
            <a:r>
              <a:rPr lang="fr-CH"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0,016 		 4,205              1,096</a:t>
            </a:r>
            <a:br>
              <a:rPr lang="fr-CH" kern="100" dirty="0">
                <a:effectLst/>
                <a:latin typeface="Arial" panose="020B0604020202020204" pitchFamily="34" charset="0"/>
                <a:ea typeface="Calibri" panose="020F0502020204030204" pitchFamily="34" charset="0"/>
                <a:cs typeface="Arial" panose="020B0604020202020204" pitchFamily="34" charset="0"/>
              </a:rPr>
            </a:br>
            <a:br>
              <a:rPr lang="fr-CH" kern="100" dirty="0">
                <a:effectLst/>
                <a:latin typeface="Arial" panose="020B0604020202020204" pitchFamily="34" charset="0"/>
                <a:ea typeface="Calibri" panose="020F0502020204030204" pitchFamily="34" charset="0"/>
                <a:cs typeface="Arial" panose="020B0604020202020204" pitchFamily="34" charset="0"/>
              </a:rPr>
            </a:br>
            <a:r>
              <a:rPr lang="fr-CH" kern="100" dirty="0">
                <a:effectLst/>
                <a:latin typeface="Arial" panose="020B0604020202020204" pitchFamily="34" charset="0"/>
                <a:ea typeface="Calibri" panose="020F0502020204030204" pitchFamily="34" charset="0"/>
                <a:cs typeface="Arial" panose="020B0604020202020204" pitchFamily="34" charset="0"/>
              </a:rPr>
              <a:t>Total operating </a:t>
            </a:r>
            <a:r>
              <a:rPr lang="fr-CH" kern="100" dirty="0" err="1">
                <a:effectLst/>
                <a:latin typeface="Arial" panose="020B0604020202020204" pitchFamily="34" charset="0"/>
                <a:ea typeface="Calibri" panose="020F0502020204030204" pitchFamily="34" charset="0"/>
                <a:cs typeface="Arial" panose="020B0604020202020204" pitchFamily="34" charset="0"/>
              </a:rPr>
              <a:t>expenses</a:t>
            </a:r>
            <a:r>
              <a:rPr lang="fr-CH" kern="100" dirty="0">
                <a:effectLst/>
                <a:latin typeface="Arial" panose="020B0604020202020204" pitchFamily="34" charset="0"/>
                <a:ea typeface="Calibri" panose="020F0502020204030204" pitchFamily="34" charset="0"/>
                <a:cs typeface="Arial" panose="020B0604020202020204" pitchFamily="34" charset="0"/>
              </a:rPr>
              <a:t> 		18,163           19,091 	           17,826 </a:t>
            </a:r>
          </a:p>
          <a:p>
            <a:pPr marL="0" indent="0">
              <a:lnSpc>
                <a:spcPct val="107000"/>
              </a:lnSpc>
              <a:spcAft>
                <a:spcPts val="800"/>
              </a:spcAft>
              <a:buNone/>
            </a:pPr>
            <a:r>
              <a:rPr lang="fr-CH" kern="100" dirty="0" err="1">
                <a:effectLst/>
                <a:latin typeface="Arial" panose="020B0604020202020204" pitchFamily="34" charset="0"/>
                <a:ea typeface="Calibri" panose="020F0502020204030204" pitchFamily="34" charset="0"/>
                <a:cs typeface="Arial" panose="020B0604020202020204" pitchFamily="34" charset="0"/>
              </a:rPr>
              <a:t>Income</a:t>
            </a:r>
            <a:r>
              <a:rPr lang="fr-CH" kern="100" dirty="0">
                <a:effectLst/>
                <a:latin typeface="Arial" panose="020B0604020202020204" pitchFamily="34" charset="0"/>
                <a:ea typeface="Calibri" panose="020F0502020204030204" pitchFamily="34" charset="0"/>
                <a:cs typeface="Arial" panose="020B0604020202020204" pitchFamily="34" charset="0"/>
              </a:rPr>
              <a:t>/(</a:t>
            </a:r>
            <a:r>
              <a:rPr lang="fr-CH" kern="100" dirty="0" err="1">
                <a:effectLst/>
                <a:latin typeface="Arial" panose="020B0604020202020204" pitchFamily="34" charset="0"/>
                <a:ea typeface="Calibri" panose="020F0502020204030204" pitchFamily="34" charset="0"/>
                <a:cs typeface="Arial" panose="020B0604020202020204" pitchFamily="34" charset="0"/>
              </a:rPr>
              <a:t>loss</a:t>
            </a:r>
            <a:r>
              <a:rPr lang="fr-CH" kern="100" dirty="0">
                <a:effectLst/>
                <a:latin typeface="Arial" panose="020B0604020202020204" pitchFamily="34" charset="0"/>
                <a:ea typeface="Calibri" panose="020F0502020204030204" pitchFamily="34" charset="0"/>
                <a:cs typeface="Arial" panose="020B0604020202020204" pitchFamily="34" charset="0"/>
              </a:rPr>
              <a:t>) </a:t>
            </a:r>
            <a:r>
              <a:rPr lang="fr-CH" kern="100" dirty="0" err="1">
                <a:effectLst/>
                <a:latin typeface="Arial" panose="020B0604020202020204" pitchFamily="34" charset="0"/>
                <a:ea typeface="Calibri" panose="020F0502020204030204" pitchFamily="34" charset="0"/>
                <a:cs typeface="Arial" panose="020B0604020202020204" pitchFamily="34" charset="0"/>
              </a:rPr>
              <a:t>before</a:t>
            </a:r>
            <a:r>
              <a:rPr lang="fr-CH" kern="100" dirty="0">
                <a:effectLst/>
                <a:latin typeface="Arial" panose="020B0604020202020204" pitchFamily="34" charset="0"/>
                <a:ea typeface="Calibri" panose="020F0502020204030204" pitchFamily="34" charset="0"/>
                <a:cs typeface="Arial" panose="020B0604020202020204" pitchFamily="34" charset="0"/>
              </a:rPr>
              <a:t> taxes 		 </a:t>
            </a:r>
            <a:r>
              <a:rPr lang="fr-CH" kern="100" dirty="0">
                <a:effectLst/>
                <a:highlight>
                  <a:srgbClr val="FF0000"/>
                </a:highlight>
                <a:latin typeface="Arial" panose="020B0604020202020204" pitchFamily="34" charset="0"/>
                <a:ea typeface="Calibri" panose="020F0502020204030204" pitchFamily="34" charset="0"/>
                <a:cs typeface="Arial" panose="020B0604020202020204" pitchFamily="34" charset="0"/>
              </a:rPr>
              <a:t>(3,258) 	       (600) </a:t>
            </a:r>
            <a:r>
              <a:rPr lang="fr-CH" kern="100" dirty="0">
                <a:effectLst/>
                <a:latin typeface="Arial" panose="020B0604020202020204" pitchFamily="34" charset="0"/>
                <a:ea typeface="Calibri" panose="020F0502020204030204" pitchFamily="34" charset="0"/>
                <a:cs typeface="Arial" panose="020B0604020202020204" pitchFamily="34" charset="0"/>
              </a:rPr>
              <a:t>	 	    3,467 </a:t>
            </a:r>
          </a:p>
          <a:p>
            <a:pPr marL="0" indent="0">
              <a:buNone/>
            </a:pPr>
            <a:r>
              <a:rPr lang="fr-CH" dirty="0">
                <a:effectLst/>
                <a:latin typeface="Arial" panose="020B0604020202020204" pitchFamily="34" charset="0"/>
                <a:ea typeface="Calibri" panose="020F0502020204030204" pitchFamily="34" charset="0"/>
                <a:cs typeface="Arial" panose="020B0604020202020204" pitchFamily="34" charset="0"/>
              </a:rPr>
              <a:t>Net </a:t>
            </a:r>
            <a:r>
              <a:rPr lang="fr-CH" dirty="0" err="1">
                <a:effectLst/>
                <a:latin typeface="Arial" panose="020B0604020202020204" pitchFamily="34" charset="0"/>
                <a:ea typeface="Calibri" panose="020F0502020204030204" pitchFamily="34" charset="0"/>
                <a:cs typeface="Arial" panose="020B0604020202020204" pitchFamily="34" charset="0"/>
              </a:rPr>
              <a:t>income</a:t>
            </a:r>
            <a:r>
              <a:rPr lang="fr-CH" dirty="0">
                <a:effectLst/>
                <a:latin typeface="Arial" panose="020B0604020202020204" pitchFamily="34" charset="0"/>
                <a:ea typeface="Calibri" panose="020F0502020204030204" pitchFamily="34" charset="0"/>
                <a:cs typeface="Arial" panose="020B0604020202020204" pitchFamily="34" charset="0"/>
              </a:rPr>
              <a:t>/(</a:t>
            </a:r>
            <a:r>
              <a:rPr lang="fr-CH" dirty="0" err="1">
                <a:effectLst/>
                <a:latin typeface="Arial" panose="020B0604020202020204" pitchFamily="34" charset="0"/>
                <a:ea typeface="Calibri" panose="020F0502020204030204" pitchFamily="34" charset="0"/>
                <a:cs typeface="Arial" panose="020B0604020202020204" pitchFamily="34" charset="0"/>
              </a:rPr>
              <a:t>loss</a:t>
            </a:r>
            <a:r>
              <a:rPr lang="fr-CH" dirty="0">
                <a:effectLst/>
                <a:latin typeface="Arial" panose="020B0604020202020204" pitchFamily="34" charset="0"/>
                <a:ea typeface="Calibri" panose="020F0502020204030204" pitchFamily="34" charset="0"/>
                <a:cs typeface="Arial" panose="020B0604020202020204" pitchFamily="34" charset="0"/>
              </a:rPr>
              <a:t>) </a:t>
            </a:r>
            <a:r>
              <a:rPr lang="fr-CH" dirty="0" err="1">
                <a:effectLst/>
                <a:latin typeface="Arial" panose="020B0604020202020204" pitchFamily="34" charset="0"/>
                <a:ea typeface="Calibri" panose="020F0502020204030204" pitchFamily="34" charset="0"/>
                <a:cs typeface="Arial" panose="020B0604020202020204" pitchFamily="34" charset="0"/>
              </a:rPr>
              <a:t>attributable</a:t>
            </a:r>
            <a:r>
              <a:rPr lang="fr-CH" dirty="0">
                <a:effectLst/>
                <a:latin typeface="Arial" panose="020B0604020202020204" pitchFamily="34" charset="0"/>
                <a:ea typeface="Calibri" panose="020F0502020204030204" pitchFamily="34" charset="0"/>
                <a:cs typeface="Arial" panose="020B0604020202020204" pitchFamily="34" charset="0"/>
              </a:rPr>
              <a:t> </a:t>
            </a:r>
            <a:br>
              <a:rPr lang="fr-CH" dirty="0">
                <a:effectLst/>
                <a:latin typeface="Arial" panose="020B0604020202020204" pitchFamily="34" charset="0"/>
                <a:ea typeface="Calibri" panose="020F0502020204030204" pitchFamily="34" charset="0"/>
                <a:cs typeface="Arial" panose="020B0604020202020204" pitchFamily="34" charset="0"/>
              </a:rPr>
            </a:br>
            <a:r>
              <a:rPr lang="fr-CH" dirty="0">
                <a:effectLst/>
                <a:latin typeface="Arial" panose="020B0604020202020204" pitchFamily="34" charset="0"/>
                <a:ea typeface="Calibri" panose="020F0502020204030204" pitchFamily="34" charset="0"/>
                <a:cs typeface="Arial" panose="020B0604020202020204" pitchFamily="34" charset="0"/>
              </a:rPr>
              <a:t>to </a:t>
            </a:r>
            <a:r>
              <a:rPr lang="fr-CH" dirty="0" err="1">
                <a:effectLst/>
                <a:latin typeface="Arial" panose="020B0604020202020204" pitchFamily="34" charset="0"/>
                <a:ea typeface="Calibri" panose="020F0502020204030204" pitchFamily="34" charset="0"/>
                <a:cs typeface="Arial" panose="020B0604020202020204" pitchFamily="34" charset="0"/>
              </a:rPr>
              <a:t>shareholders</a:t>
            </a:r>
            <a:r>
              <a:rPr lang="fr-CH" dirty="0">
                <a:effectLst/>
                <a:latin typeface="Arial" panose="020B0604020202020204" pitchFamily="34" charset="0"/>
                <a:ea typeface="Calibri" panose="020F0502020204030204" pitchFamily="34" charset="0"/>
                <a:cs typeface="Arial" panose="020B0604020202020204" pitchFamily="34" charset="0"/>
              </a:rPr>
              <a:t> 	 		          </a:t>
            </a:r>
            <a:r>
              <a:rPr lang="fr-CH" dirty="0">
                <a:effectLst/>
                <a:highlight>
                  <a:srgbClr val="FF0000"/>
                </a:highlight>
                <a:latin typeface="Arial" panose="020B0604020202020204" pitchFamily="34" charset="0"/>
                <a:ea typeface="Calibri" panose="020F0502020204030204" pitchFamily="34" charset="0"/>
                <a:cs typeface="Arial" panose="020B0604020202020204" pitchFamily="34" charset="0"/>
              </a:rPr>
              <a:t>(7,293) 	     (1,650)</a:t>
            </a:r>
            <a:r>
              <a:rPr lang="fr-CH" dirty="0">
                <a:effectLst/>
                <a:latin typeface="Arial" panose="020B0604020202020204" pitchFamily="34" charset="0"/>
                <a:ea typeface="Calibri" panose="020F0502020204030204" pitchFamily="34" charset="0"/>
                <a:cs typeface="Arial" panose="020B0604020202020204" pitchFamily="34" charset="0"/>
              </a:rPr>
              <a:t>                2,669</a:t>
            </a:r>
            <a:br>
              <a:rPr lang="fr-CH" dirty="0">
                <a:effectLst/>
                <a:latin typeface="Arial" panose="020B0604020202020204" pitchFamily="34" charset="0"/>
                <a:ea typeface="Calibri" panose="020F0502020204030204" pitchFamily="34" charset="0"/>
                <a:cs typeface="Arial" panose="020B0604020202020204" pitchFamily="34" charset="0"/>
              </a:rPr>
            </a:br>
            <a:br>
              <a:rPr lang="fr-CH" dirty="0">
                <a:effectLst/>
                <a:latin typeface="Arial" panose="020B0604020202020204" pitchFamily="34" charset="0"/>
                <a:ea typeface="Calibri" panose="020F0502020204030204" pitchFamily="34" charset="0"/>
                <a:cs typeface="Arial" panose="020B0604020202020204" pitchFamily="34" charset="0"/>
              </a:rPr>
            </a:br>
            <a:r>
              <a:rPr lang="fr-CH" dirty="0">
                <a:effectLst/>
                <a:latin typeface="Arial" panose="020B0604020202020204" pitchFamily="34" charset="0"/>
                <a:ea typeface="Calibri" panose="020F0502020204030204" pitchFamily="34" charset="0"/>
                <a:cs typeface="Arial" panose="020B0604020202020204" pitchFamily="34" charset="0"/>
              </a:rPr>
              <a:t>Basic </a:t>
            </a:r>
            <a:r>
              <a:rPr lang="fr-CH" dirty="0" err="1">
                <a:effectLst/>
                <a:latin typeface="Arial" panose="020B0604020202020204" pitchFamily="34" charset="0"/>
                <a:ea typeface="Calibri" panose="020F0502020204030204" pitchFamily="34" charset="0"/>
                <a:cs typeface="Arial" panose="020B0604020202020204" pitchFamily="34" charset="0"/>
              </a:rPr>
              <a:t>earnings</a:t>
            </a:r>
            <a:r>
              <a:rPr lang="fr-CH" dirty="0">
                <a:effectLst/>
                <a:latin typeface="Arial" panose="020B0604020202020204" pitchFamily="34" charset="0"/>
                <a:ea typeface="Calibri" panose="020F0502020204030204" pitchFamily="34" charset="0"/>
                <a:cs typeface="Arial" panose="020B0604020202020204" pitchFamily="34" charset="0"/>
              </a:rPr>
              <a:t>/(</a:t>
            </a:r>
            <a:r>
              <a:rPr lang="fr-CH" dirty="0" err="1">
                <a:effectLst/>
                <a:latin typeface="Arial" panose="020B0604020202020204" pitchFamily="34" charset="0"/>
                <a:ea typeface="Calibri" panose="020F0502020204030204" pitchFamily="34" charset="0"/>
                <a:cs typeface="Arial" panose="020B0604020202020204" pitchFamily="34" charset="0"/>
              </a:rPr>
              <a:t>loss</a:t>
            </a:r>
            <a:r>
              <a:rPr lang="fr-CH" dirty="0">
                <a:effectLst/>
                <a:latin typeface="Arial" panose="020B0604020202020204" pitchFamily="34" charset="0"/>
                <a:ea typeface="Calibri" panose="020F0502020204030204" pitchFamily="34" charset="0"/>
                <a:cs typeface="Arial" panose="020B0604020202020204" pitchFamily="34" charset="0"/>
              </a:rPr>
              <a:t>) per </a:t>
            </a:r>
            <a:r>
              <a:rPr lang="fr-CH" dirty="0" err="1">
                <a:effectLst/>
                <a:latin typeface="Arial" panose="020B0604020202020204" pitchFamily="34" charset="0"/>
                <a:ea typeface="Calibri" panose="020F0502020204030204" pitchFamily="34" charset="0"/>
                <a:cs typeface="Arial" panose="020B0604020202020204" pitchFamily="34" charset="0"/>
              </a:rPr>
              <a:t>share</a:t>
            </a:r>
            <a:r>
              <a:rPr lang="fr-CH" dirty="0">
                <a:effectLst/>
                <a:latin typeface="Arial" panose="020B0604020202020204" pitchFamily="34" charset="0"/>
                <a:ea typeface="Calibri" panose="020F0502020204030204" pitchFamily="34" charset="0"/>
                <a:cs typeface="Arial" panose="020B0604020202020204" pitchFamily="34" charset="0"/>
              </a:rPr>
              <a:t> 	  </a:t>
            </a:r>
            <a:r>
              <a:rPr lang="fr-CH" dirty="0">
                <a:effectLst/>
                <a:highlight>
                  <a:srgbClr val="FF0000"/>
                </a:highlight>
                <a:latin typeface="Arial" panose="020B0604020202020204" pitchFamily="34" charset="0"/>
                <a:ea typeface="Calibri" panose="020F0502020204030204" pitchFamily="34" charset="0"/>
                <a:cs typeface="Arial" panose="020B0604020202020204" pitchFamily="34" charset="0"/>
              </a:rPr>
              <a:t>(2.55) 	      (0.63) </a:t>
            </a:r>
            <a:r>
              <a:rPr lang="fr-CH" dirty="0">
                <a:effectLst/>
                <a:latin typeface="Arial" panose="020B0604020202020204" pitchFamily="34" charset="0"/>
                <a:ea typeface="Calibri" panose="020F0502020204030204" pitchFamily="34" charset="0"/>
                <a:cs typeface="Arial" panose="020B0604020202020204" pitchFamily="34" charset="0"/>
              </a:rPr>
              <a:t>	               1.02</a:t>
            </a:r>
            <a:br>
              <a:rPr lang="fr-CH" dirty="0">
                <a:effectLst/>
                <a:latin typeface="Arial" panose="020B0604020202020204" pitchFamily="34" charset="0"/>
                <a:ea typeface="Calibri" panose="020F0502020204030204" pitchFamily="34" charset="0"/>
                <a:cs typeface="Arial" panose="020B0604020202020204" pitchFamily="34" charset="0"/>
              </a:rPr>
            </a:br>
            <a:endParaRPr lang="fr-CH"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CH" dirty="0">
                <a:latin typeface="Arial" panose="020B0604020202020204" pitchFamily="34" charset="0"/>
                <a:ea typeface="Calibri" panose="020F0502020204030204" pitchFamily="34" charset="0"/>
                <a:cs typeface="Arial" panose="020B0604020202020204" pitchFamily="34" charset="0"/>
              </a:rPr>
              <a:t>*</a:t>
            </a:r>
            <a:r>
              <a:rPr lang="fr-CH" sz="2400" i="1" dirty="0" err="1">
                <a:latin typeface="Arial" panose="020B0604020202020204" pitchFamily="34" charset="0"/>
                <a:ea typeface="Calibri" panose="020F0502020204030204" pitchFamily="34" charset="0"/>
                <a:cs typeface="Arial" panose="020B0604020202020204" pitchFamily="34" charset="0"/>
              </a:rPr>
              <a:t>from</a:t>
            </a:r>
            <a:r>
              <a:rPr lang="fr-CH" sz="2400" i="1" dirty="0">
                <a:latin typeface="Arial" panose="020B0604020202020204" pitchFamily="34" charset="0"/>
                <a:ea typeface="Calibri" panose="020F0502020204030204" pitchFamily="34" charset="0"/>
                <a:cs typeface="Arial" panose="020B0604020202020204" pitchFamily="34" charset="0"/>
              </a:rPr>
              <a:t> </a:t>
            </a:r>
            <a:r>
              <a:rPr lang="fr-CH" sz="2400" i="1" dirty="0" err="1">
                <a:latin typeface="Arial" panose="020B0604020202020204" pitchFamily="34" charset="0"/>
                <a:ea typeface="Calibri" panose="020F0502020204030204" pitchFamily="34" charset="0"/>
                <a:cs typeface="Arial" panose="020B0604020202020204" pitchFamily="34" charset="0"/>
              </a:rPr>
              <a:t>annual</a:t>
            </a:r>
            <a:r>
              <a:rPr lang="fr-CH" sz="2400" i="1" dirty="0">
                <a:latin typeface="Arial" panose="020B0604020202020204" pitchFamily="34" charset="0"/>
                <a:ea typeface="Calibri" panose="020F0502020204030204" pitchFamily="34" charset="0"/>
                <a:cs typeface="Arial" panose="020B0604020202020204" pitchFamily="34" charset="0"/>
              </a:rPr>
              <a:t> report</a:t>
            </a:r>
            <a:endParaRPr lang="fr-CH"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13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F5BEF83-ED1C-5699-8116-28150407AA7E}"/>
              </a:ext>
            </a:extLst>
          </p:cNvPr>
          <p:cNvSpPr>
            <a:spLocks noGrp="1"/>
          </p:cNvSpPr>
          <p:nvPr>
            <p:ph idx="1"/>
          </p:nvPr>
        </p:nvSpPr>
        <p:spPr>
          <a:xfrm>
            <a:off x="0" y="0"/>
            <a:ext cx="12192000" cy="6953693"/>
          </a:xfrm>
        </p:spPr>
        <p:txBody>
          <a:bodyPr>
            <a:noAutofit/>
          </a:bodyPr>
          <a:lstStyle/>
          <a:p>
            <a:pPr marL="0" indent="0" algn="ctr">
              <a:buNone/>
            </a:pPr>
            <a:r>
              <a:rPr lang="fr-CH" b="1" kern="100" dirty="0">
                <a:effectLst/>
                <a:latin typeface="Arial" panose="020B0604020202020204" pitchFamily="34" charset="0"/>
                <a:ea typeface="Calibri" panose="020F0502020204030204" pitchFamily="34" charset="0"/>
                <a:cs typeface="Arial" panose="020B0604020202020204" pitchFamily="34" charset="0"/>
              </a:rPr>
              <a:t>Key </a:t>
            </a:r>
            <a:r>
              <a:rPr lang="fr-CH" b="1" kern="100" dirty="0" err="1">
                <a:effectLst/>
                <a:latin typeface="Arial" panose="020B0604020202020204" pitchFamily="34" charset="0"/>
                <a:ea typeface="Calibri" panose="020F0502020204030204" pitchFamily="34" charset="0"/>
                <a:cs typeface="Arial" panose="020B0604020202020204" pitchFamily="34" charset="0"/>
              </a:rPr>
              <a:t>metric</a:t>
            </a:r>
            <a:r>
              <a:rPr lang="fr-CH" b="1" kern="100" dirty="0">
                <a:effectLst/>
                <a:latin typeface="Arial" panose="020B0604020202020204" pitchFamily="34" charset="0"/>
                <a:ea typeface="Calibri" panose="020F0502020204030204" pitchFamily="34" charset="0"/>
                <a:cs typeface="Arial" panose="020B0604020202020204" pitchFamily="34" charset="0"/>
              </a:rPr>
              <a:t> </a:t>
            </a:r>
            <a:r>
              <a:rPr lang="fr-CH" b="1" kern="0" dirty="0" err="1">
                <a:effectLst/>
                <a:latin typeface="Arial" panose="020B0604020202020204" pitchFamily="34" charset="0"/>
                <a:ea typeface="Calibri" panose="020F0502020204030204" pitchFamily="34" charset="0"/>
                <a:cs typeface="Arial" panose="020B0604020202020204" pitchFamily="34" charset="0"/>
              </a:rPr>
              <a:t>Credit</a:t>
            </a:r>
            <a:r>
              <a:rPr lang="fr-CH" b="1" kern="0" dirty="0">
                <a:effectLst/>
                <a:latin typeface="Arial" panose="020B0604020202020204" pitchFamily="34" charset="0"/>
                <a:ea typeface="Calibri" panose="020F0502020204030204" pitchFamily="34" charset="0"/>
                <a:cs typeface="Arial" panose="020B0604020202020204" pitchFamily="34" charset="0"/>
              </a:rPr>
              <a:t> Suisse (CHF millions)*</a:t>
            </a: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2697480" indent="0">
              <a:lnSpc>
                <a:spcPct val="107000"/>
              </a:lnSpc>
              <a:spcAft>
                <a:spcPts val="800"/>
              </a:spcAft>
              <a:buNone/>
            </a:pPr>
            <a:r>
              <a:rPr lang="fr-CH" b="1" kern="100" dirty="0">
                <a:effectLst/>
                <a:latin typeface="Arial" panose="020B0604020202020204" pitchFamily="34" charset="0"/>
                <a:ea typeface="Calibri" panose="020F0502020204030204" pitchFamily="34" charset="0"/>
                <a:cs typeface="Arial" panose="020B0604020202020204" pitchFamily="34" charset="0"/>
              </a:rPr>
              <a:t>                          		           2022     	2021        2020</a:t>
            </a: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fr-CH" kern="100" dirty="0">
                <a:effectLst/>
                <a:latin typeface="Arial" panose="020B0604020202020204" pitchFamily="34" charset="0"/>
                <a:ea typeface="Calibri" panose="020F0502020204030204" pitchFamily="34" charset="0"/>
                <a:cs typeface="Arial" panose="020B0604020202020204" pitchFamily="34" charset="0"/>
              </a:rPr>
              <a:t>Assets </a:t>
            </a:r>
            <a:r>
              <a:rPr lang="fr-CH" kern="100" dirty="0" err="1">
                <a:effectLst/>
                <a:latin typeface="Arial" panose="020B0604020202020204" pitchFamily="34" charset="0"/>
                <a:ea typeface="Calibri" panose="020F0502020204030204" pitchFamily="34" charset="0"/>
                <a:cs typeface="Arial" panose="020B0604020202020204" pitchFamily="34" charset="0"/>
              </a:rPr>
              <a:t>under</a:t>
            </a:r>
            <a:r>
              <a:rPr lang="fr-CH" kern="100" dirty="0">
                <a:effectLst/>
                <a:latin typeface="Arial" panose="020B0604020202020204" pitchFamily="34" charset="0"/>
                <a:ea typeface="Calibri" panose="020F0502020204030204" pitchFamily="34" charset="0"/>
                <a:cs typeface="Arial" panose="020B0604020202020204" pitchFamily="34" charset="0"/>
              </a:rPr>
              <a:t> management (CHF billion) 	1,293.6    1,614.0       1,511.9 </a:t>
            </a:r>
            <a:br>
              <a:rPr lang="fr-CH" kern="100" dirty="0">
                <a:effectLst/>
                <a:latin typeface="Arial" panose="020B0604020202020204" pitchFamily="34" charset="0"/>
                <a:ea typeface="Calibri" panose="020F0502020204030204" pitchFamily="34" charset="0"/>
                <a:cs typeface="Arial" panose="020B0604020202020204" pitchFamily="34" charset="0"/>
              </a:rPr>
            </a:br>
            <a:br>
              <a:rPr lang="fr-CH" kern="100" dirty="0">
                <a:effectLst/>
                <a:latin typeface="Arial" panose="020B0604020202020204" pitchFamily="34" charset="0"/>
                <a:ea typeface="Calibri" panose="020F0502020204030204" pitchFamily="34" charset="0"/>
                <a:cs typeface="Arial" panose="020B0604020202020204" pitchFamily="34" charset="0"/>
              </a:rPr>
            </a:br>
            <a:r>
              <a:rPr lang="fr-CH" kern="100" dirty="0">
                <a:effectLst/>
                <a:latin typeface="Arial" panose="020B0604020202020204" pitchFamily="34" charset="0"/>
                <a:ea typeface="Calibri" panose="020F0502020204030204" pitchFamily="34" charset="0"/>
                <a:cs typeface="Arial" panose="020B0604020202020204" pitchFamily="34" charset="0"/>
              </a:rPr>
              <a:t>Net new assets/(net asset </a:t>
            </a:r>
            <a:r>
              <a:rPr lang="fr-CH" kern="100" dirty="0" err="1">
                <a:effectLst/>
                <a:latin typeface="Arial" panose="020B0604020202020204" pitchFamily="34" charset="0"/>
                <a:ea typeface="Calibri" panose="020F0502020204030204" pitchFamily="34" charset="0"/>
                <a:cs typeface="Arial" panose="020B0604020202020204" pitchFamily="34" charset="0"/>
              </a:rPr>
              <a:t>outflows</a:t>
            </a:r>
            <a:r>
              <a:rPr lang="fr-CH" kern="100" dirty="0">
                <a:effectLst/>
                <a:latin typeface="Arial" panose="020B0604020202020204" pitchFamily="34" charset="0"/>
                <a:ea typeface="Calibri" panose="020F0502020204030204" pitchFamily="34" charset="0"/>
                <a:cs typeface="Arial" panose="020B0604020202020204" pitchFamily="34" charset="0"/>
              </a:rPr>
              <a:t>) 		  </a:t>
            </a:r>
            <a:r>
              <a:rPr lang="fr-CH" kern="100" dirty="0">
                <a:effectLst/>
                <a:highlight>
                  <a:srgbClr val="FF0000"/>
                </a:highlight>
                <a:latin typeface="Arial" panose="020B0604020202020204" pitchFamily="34" charset="0"/>
                <a:ea typeface="Calibri" panose="020F0502020204030204" pitchFamily="34" charset="0"/>
                <a:cs typeface="Arial" panose="020B0604020202020204" pitchFamily="34" charset="0"/>
              </a:rPr>
              <a:t>(123.2) </a:t>
            </a:r>
            <a:r>
              <a:rPr lang="fr-CH" kern="100" dirty="0">
                <a:effectLst/>
                <a:latin typeface="Arial" panose="020B0604020202020204" pitchFamily="34" charset="0"/>
                <a:ea typeface="Calibri" panose="020F0502020204030204" pitchFamily="34" charset="0"/>
                <a:cs typeface="Arial" panose="020B0604020202020204" pitchFamily="34" charset="0"/>
              </a:rPr>
              <a:t>	   30.9           42.0</a:t>
            </a:r>
            <a:br>
              <a:rPr lang="fr-CH" kern="100" dirty="0">
                <a:effectLst/>
                <a:latin typeface="Arial" panose="020B0604020202020204" pitchFamily="34" charset="0"/>
                <a:ea typeface="Calibri" panose="020F0502020204030204" pitchFamily="34" charset="0"/>
                <a:cs typeface="Arial" panose="020B0604020202020204" pitchFamily="34" charset="0"/>
              </a:rPr>
            </a:br>
            <a:br>
              <a:rPr lang="fr-CH" kern="100" dirty="0">
                <a:effectLst/>
                <a:latin typeface="Arial" panose="020B0604020202020204" pitchFamily="34" charset="0"/>
                <a:ea typeface="Calibri" panose="020F0502020204030204" pitchFamily="34" charset="0"/>
                <a:cs typeface="Arial" panose="020B0604020202020204" pitchFamily="34" charset="0"/>
              </a:rPr>
            </a:br>
            <a:r>
              <a:rPr lang="fr-CH" kern="100" dirty="0">
                <a:effectLst/>
                <a:latin typeface="Arial" panose="020B0604020202020204" pitchFamily="34" charset="0"/>
                <a:ea typeface="Calibri" panose="020F0502020204030204" pitchFamily="34" charset="0"/>
                <a:cs typeface="Arial" panose="020B0604020202020204" pitchFamily="34" charset="0"/>
              </a:rPr>
              <a:t>Total assets </a:t>
            </a:r>
            <a:r>
              <a:rPr lang="fr-CH" kern="0" dirty="0">
                <a:effectLst/>
                <a:latin typeface="Arial" panose="020B0604020202020204" pitchFamily="34" charset="0"/>
                <a:ea typeface="Calibri" panose="020F0502020204030204" pitchFamily="34" charset="0"/>
                <a:cs typeface="Arial" panose="020B0604020202020204" pitchFamily="34" charset="0"/>
              </a:rPr>
              <a:t>(CHF million)			          531,358   755,833    818,965 </a:t>
            </a:r>
            <a:br>
              <a:rPr lang="fr-CH" kern="0" dirty="0">
                <a:effectLst/>
                <a:latin typeface="Arial" panose="020B0604020202020204" pitchFamily="34" charset="0"/>
                <a:ea typeface="Calibri" panose="020F0502020204030204" pitchFamily="34" charset="0"/>
                <a:cs typeface="Arial" panose="020B0604020202020204" pitchFamily="34" charset="0"/>
              </a:rPr>
            </a:br>
            <a:br>
              <a:rPr lang="fr-CH" kern="100" dirty="0">
                <a:effectLst/>
                <a:latin typeface="Arial" panose="020B0604020202020204" pitchFamily="34" charset="0"/>
                <a:ea typeface="Calibri" panose="020F0502020204030204" pitchFamily="34" charset="0"/>
                <a:cs typeface="Arial" panose="020B0604020202020204" pitchFamily="34" charset="0"/>
              </a:rPr>
            </a:br>
            <a:r>
              <a:rPr lang="fr-CH" kern="100" dirty="0">
                <a:effectLst/>
                <a:latin typeface="Arial" panose="020B0604020202020204" pitchFamily="34" charset="0"/>
                <a:ea typeface="Calibri" panose="020F0502020204030204" pitchFamily="34" charset="0"/>
                <a:cs typeface="Arial" panose="020B0604020202020204" pitchFamily="34" charset="0"/>
              </a:rPr>
              <a:t>Net </a:t>
            </a:r>
            <a:r>
              <a:rPr lang="fr-CH" kern="100" dirty="0" err="1">
                <a:effectLst/>
                <a:latin typeface="Arial" panose="020B0604020202020204" pitchFamily="34" charset="0"/>
                <a:ea typeface="Calibri" panose="020F0502020204030204" pitchFamily="34" charset="0"/>
                <a:cs typeface="Arial" panose="020B0604020202020204" pitchFamily="34" charset="0"/>
              </a:rPr>
              <a:t>loans</a:t>
            </a:r>
            <a:r>
              <a:rPr lang="fr-CH" kern="100" dirty="0">
                <a:effectLst/>
                <a:latin typeface="Arial" panose="020B0604020202020204" pitchFamily="34" charset="0"/>
                <a:ea typeface="Calibri" panose="020F0502020204030204" pitchFamily="34" charset="0"/>
                <a:cs typeface="Arial" panose="020B0604020202020204" pitchFamily="34" charset="0"/>
              </a:rPr>
              <a:t> 							 264,165   291,686    291,908</a:t>
            </a:r>
            <a:br>
              <a:rPr lang="fr-CH" kern="100" dirty="0">
                <a:effectLst/>
                <a:latin typeface="Arial" panose="020B0604020202020204" pitchFamily="34" charset="0"/>
                <a:ea typeface="Calibri" panose="020F0502020204030204" pitchFamily="34" charset="0"/>
                <a:cs typeface="Arial" panose="020B0604020202020204" pitchFamily="34" charset="0"/>
              </a:rPr>
            </a:br>
            <a:br>
              <a:rPr lang="fr-CH" kern="100" dirty="0">
                <a:effectLst/>
                <a:latin typeface="Arial" panose="020B0604020202020204" pitchFamily="34" charset="0"/>
                <a:ea typeface="Calibri" panose="020F0502020204030204" pitchFamily="34" charset="0"/>
                <a:cs typeface="Arial" panose="020B0604020202020204" pitchFamily="34" charset="0"/>
              </a:rPr>
            </a:br>
            <a:r>
              <a:rPr lang="fr-CH" kern="100" dirty="0">
                <a:effectLst/>
                <a:latin typeface="Arial" panose="020B0604020202020204" pitchFamily="34" charset="0"/>
                <a:ea typeface="Calibri" panose="020F0502020204030204" pitchFamily="34" charset="0"/>
                <a:cs typeface="Arial" panose="020B0604020202020204" pitchFamily="34" charset="0"/>
              </a:rPr>
              <a:t>Total </a:t>
            </a:r>
            <a:r>
              <a:rPr lang="fr-CH" kern="100" dirty="0" err="1">
                <a:effectLst/>
                <a:latin typeface="Arial" panose="020B0604020202020204" pitchFamily="34" charset="0"/>
                <a:ea typeface="Calibri" panose="020F0502020204030204" pitchFamily="34" charset="0"/>
                <a:cs typeface="Arial" panose="020B0604020202020204" pitchFamily="34" charset="0"/>
              </a:rPr>
              <a:t>shareholders</a:t>
            </a:r>
            <a:r>
              <a:rPr lang="fr-CH" kern="100" dirty="0">
                <a:effectLst/>
                <a:latin typeface="Arial" panose="020B0604020202020204" pitchFamily="34" charset="0"/>
                <a:ea typeface="Calibri" panose="020F0502020204030204" pitchFamily="34" charset="0"/>
                <a:cs typeface="Arial" panose="020B0604020202020204" pitchFamily="34" charset="0"/>
              </a:rPr>
              <a:t>’ </a:t>
            </a:r>
            <a:r>
              <a:rPr lang="fr-CH" kern="100" dirty="0" err="1">
                <a:effectLst/>
                <a:latin typeface="Arial" panose="020B0604020202020204" pitchFamily="34" charset="0"/>
                <a:ea typeface="Calibri" panose="020F0502020204030204" pitchFamily="34" charset="0"/>
                <a:cs typeface="Arial" panose="020B0604020202020204" pitchFamily="34" charset="0"/>
              </a:rPr>
              <a:t>equity</a:t>
            </a:r>
            <a:r>
              <a:rPr lang="fr-CH" kern="100" dirty="0">
                <a:effectLst/>
                <a:latin typeface="Arial" panose="020B0604020202020204" pitchFamily="34" charset="0"/>
                <a:ea typeface="Calibri" panose="020F0502020204030204" pitchFamily="34" charset="0"/>
                <a:cs typeface="Arial" panose="020B0604020202020204" pitchFamily="34" charset="0"/>
              </a:rPr>
              <a:t> 				  45,129 	  43,954    42,677</a:t>
            </a:r>
            <a:br>
              <a:rPr lang="fr-CH" kern="100" dirty="0">
                <a:effectLst/>
                <a:latin typeface="Arial" panose="020B0604020202020204" pitchFamily="34" charset="0"/>
                <a:ea typeface="Calibri" panose="020F0502020204030204" pitchFamily="34" charset="0"/>
                <a:cs typeface="Arial" panose="020B0604020202020204" pitchFamily="34" charset="0"/>
              </a:rPr>
            </a:br>
            <a:br>
              <a:rPr lang="fr-CH" kern="100" dirty="0">
                <a:effectLst/>
                <a:latin typeface="Arial" panose="020B0604020202020204" pitchFamily="34" charset="0"/>
                <a:ea typeface="Calibri" panose="020F0502020204030204" pitchFamily="34" charset="0"/>
                <a:cs typeface="Arial" panose="020B0604020202020204" pitchFamily="34" charset="0"/>
              </a:rPr>
            </a:br>
            <a:r>
              <a:rPr lang="fr-CH" kern="100" dirty="0">
                <a:effectLst/>
                <a:latin typeface="Arial" panose="020B0604020202020204" pitchFamily="34" charset="0"/>
                <a:ea typeface="Calibri" panose="020F0502020204030204" pitchFamily="34" charset="0"/>
                <a:cs typeface="Arial" panose="020B0604020202020204" pitchFamily="34" charset="0"/>
              </a:rPr>
              <a:t> </a:t>
            </a:r>
            <a:r>
              <a:rPr lang="fr-CH" dirty="0">
                <a:latin typeface="Arial" panose="020B0604020202020204" pitchFamily="34" charset="0"/>
                <a:ea typeface="Calibri" panose="020F0502020204030204" pitchFamily="34" charset="0"/>
                <a:cs typeface="Arial" panose="020B0604020202020204" pitchFamily="34" charset="0"/>
              </a:rPr>
              <a:t>*</a:t>
            </a:r>
            <a:r>
              <a:rPr lang="fr-CH" sz="2800" i="1" dirty="0" err="1">
                <a:latin typeface="Arial" panose="020B0604020202020204" pitchFamily="34" charset="0"/>
                <a:ea typeface="Calibri" panose="020F0502020204030204" pitchFamily="34" charset="0"/>
                <a:cs typeface="Arial" panose="020B0604020202020204" pitchFamily="34" charset="0"/>
              </a:rPr>
              <a:t>from</a:t>
            </a:r>
            <a:r>
              <a:rPr lang="fr-CH" sz="2800" i="1" dirty="0">
                <a:latin typeface="Arial" panose="020B0604020202020204" pitchFamily="34" charset="0"/>
                <a:ea typeface="Calibri" panose="020F0502020204030204" pitchFamily="34" charset="0"/>
                <a:cs typeface="Arial" panose="020B0604020202020204" pitchFamily="34" charset="0"/>
              </a:rPr>
              <a:t> </a:t>
            </a:r>
            <a:r>
              <a:rPr lang="fr-CH" sz="2800" i="1" dirty="0" err="1">
                <a:latin typeface="Arial" panose="020B0604020202020204" pitchFamily="34" charset="0"/>
                <a:ea typeface="Calibri" panose="020F0502020204030204" pitchFamily="34" charset="0"/>
                <a:cs typeface="Arial" panose="020B0604020202020204" pitchFamily="34" charset="0"/>
              </a:rPr>
              <a:t>annual</a:t>
            </a:r>
            <a:r>
              <a:rPr lang="fr-CH" sz="2800" i="1" dirty="0">
                <a:latin typeface="Arial" panose="020B0604020202020204" pitchFamily="34" charset="0"/>
                <a:ea typeface="Calibri" panose="020F0502020204030204" pitchFamily="34" charset="0"/>
                <a:cs typeface="Arial" panose="020B0604020202020204" pitchFamily="34" charset="0"/>
              </a:rPr>
              <a:t> report</a:t>
            </a:r>
            <a:endParaRPr lang="fr-CH" sz="2800" i="1" dirty="0">
              <a:latin typeface="Arial" panose="020B0604020202020204" pitchFamily="34" charset="0"/>
              <a:cs typeface="Arial" panose="020B0604020202020204" pitchFamily="34" charset="0"/>
            </a:endParaRPr>
          </a:p>
          <a:p>
            <a:pPr marL="0" indent="0">
              <a:lnSpc>
                <a:spcPct val="107000"/>
              </a:lnSpc>
              <a:spcAft>
                <a:spcPts val="800"/>
              </a:spcAft>
              <a:buNone/>
            </a:pP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br>
              <a:rPr lang="fr-CH" kern="100" dirty="0">
                <a:effectLst/>
                <a:latin typeface="Arial" panose="020B0604020202020204" pitchFamily="34" charset="0"/>
                <a:ea typeface="Calibri" panose="020F0502020204030204" pitchFamily="34" charset="0"/>
                <a:cs typeface="Arial" panose="020B0604020202020204" pitchFamily="34" charset="0"/>
              </a:rPr>
            </a:b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2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AA0A190-884A-ACAF-BF3B-0DD2667A1826}"/>
              </a:ext>
            </a:extLst>
          </p:cNvPr>
          <p:cNvSpPr>
            <a:spLocks noGrp="1"/>
          </p:cNvSpPr>
          <p:nvPr>
            <p:ph idx="1"/>
          </p:nvPr>
        </p:nvSpPr>
        <p:spPr>
          <a:xfrm>
            <a:off x="1" y="0"/>
            <a:ext cx="12318520" cy="6858000"/>
          </a:xfrm>
        </p:spPr>
        <p:txBody>
          <a:bodyPr>
            <a:noAutofit/>
          </a:bodyPr>
          <a:lstStyle/>
          <a:p>
            <a:pPr marL="0" indent="0">
              <a:buNone/>
            </a:pPr>
            <a:endParaRPr lang="fr-FR" sz="1800" dirty="0">
              <a:latin typeface="Arial" panose="020B0604020202020204" pitchFamily="34" charset="0"/>
              <a:cs typeface="Arial" panose="020B0604020202020204" pitchFamily="34" charset="0"/>
            </a:endParaRPr>
          </a:p>
          <a:p>
            <a:pPr marL="0" indent="0">
              <a:buNone/>
            </a:pPr>
            <a:r>
              <a:rPr lang="fr-FR" sz="1800" dirty="0">
                <a:latin typeface="Arial" panose="020B0604020202020204" pitchFamily="34" charset="0"/>
                <a:cs typeface="Arial" panose="020B0604020202020204" pitchFamily="34" charset="0"/>
              </a:rPr>
              <a:t>1-	faux-frère ! un problème de culture</a:t>
            </a:r>
          </a:p>
          <a:p>
            <a:pPr marL="0" indent="0">
              <a:buNone/>
            </a:pPr>
            <a:endParaRPr lang="fr-FR" sz="1800" dirty="0">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a:p>
            <a:pPr marL="0" indent="0">
              <a:buNone/>
            </a:pPr>
            <a:r>
              <a:rPr lang="fr-FR" sz="1800" dirty="0">
                <a:latin typeface="Arial" panose="020B0604020202020204" pitchFamily="34" charset="0"/>
                <a:cs typeface="Arial" panose="020B0604020202020204" pitchFamily="34" charset="0"/>
              </a:rPr>
              <a:t>2-	symptômes répétitifs ignorés				</a:t>
            </a:r>
          </a:p>
          <a:p>
            <a:pPr marL="0" indent="0">
              <a:buNone/>
            </a:pPr>
            <a:endParaRPr lang="fr-FR" sz="1800" dirty="0">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a:p>
            <a:pPr marL="0" indent="0">
              <a:buNone/>
            </a:pPr>
            <a:r>
              <a:rPr lang="fr-FR" sz="1800" dirty="0">
                <a:highlight>
                  <a:srgbClr val="FFFF00"/>
                </a:highlight>
                <a:latin typeface="Arial" panose="020B0604020202020204" pitchFamily="34" charset="0"/>
                <a:cs typeface="Arial" panose="020B0604020202020204" pitchFamily="34" charset="0"/>
              </a:rPr>
              <a:t>3-	faits officiels : greffe chirurgicale</a:t>
            </a:r>
          </a:p>
          <a:p>
            <a:pPr marL="0" indent="0">
              <a:buNone/>
            </a:pPr>
            <a:endParaRPr lang="fr-FR" sz="1800" dirty="0">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a:p>
            <a:pPr marL="0" indent="0">
              <a:buNone/>
            </a:pPr>
            <a:r>
              <a:rPr lang="fr-FR" sz="1800" dirty="0">
                <a:latin typeface="Arial" panose="020B0604020202020204" pitchFamily="34" charset="0"/>
                <a:cs typeface="Arial" panose="020B0604020202020204" pitchFamily="34" charset="0"/>
              </a:rPr>
              <a:t>4-	évidence de l’anamnèse</a:t>
            </a:r>
          </a:p>
          <a:p>
            <a:pPr marL="0" indent="0">
              <a:buNone/>
            </a:pPr>
            <a:endParaRPr lang="fr-FR" sz="1800" dirty="0">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a:p>
            <a:pPr marL="0" indent="0">
              <a:buNone/>
            </a:pPr>
            <a:r>
              <a:rPr lang="fr-FR" sz="1800" dirty="0">
                <a:latin typeface="Arial" panose="020B0604020202020204" pitchFamily="34" charset="0"/>
                <a:cs typeface="Arial" panose="020B0604020202020204" pitchFamily="34" charset="0"/>
              </a:rPr>
              <a:t>5-	écosystème bancaire et financier</a:t>
            </a:r>
          </a:p>
          <a:p>
            <a:pPr marL="0" indent="0">
              <a:buNone/>
            </a:pPr>
            <a:r>
              <a:rPr lang="fr-FR" sz="1800" dirty="0">
                <a:latin typeface="Arial" panose="020B0604020202020204" pitchFamily="34" charset="0"/>
                <a:cs typeface="Arial" panose="020B0604020202020204" pitchFamily="34" charset="0"/>
              </a:rPr>
              <a:t> </a:t>
            </a:r>
          </a:p>
          <a:p>
            <a:pPr marL="0" indent="0">
              <a:buNone/>
            </a:pPr>
            <a:endParaRPr lang="fr-FR" sz="1800" dirty="0">
              <a:latin typeface="Arial" panose="020B0604020202020204" pitchFamily="34" charset="0"/>
              <a:cs typeface="Arial" panose="020B0604020202020204" pitchFamily="34" charset="0"/>
            </a:endParaRPr>
          </a:p>
          <a:p>
            <a:pPr marL="0" indent="0">
              <a:buNone/>
            </a:pPr>
            <a:r>
              <a:rPr lang="fr-FR" sz="1800" dirty="0">
                <a:latin typeface="Arial" panose="020B0604020202020204" pitchFamily="34" charset="0"/>
                <a:cs typeface="Arial" panose="020B0604020202020204" pitchFamily="34" charset="0"/>
              </a:rPr>
              <a:t>6-	croire /crédit : corrélation, éthique, confiance, culture</a:t>
            </a:r>
          </a:p>
          <a:p>
            <a:pPr marL="0" indent="0">
              <a:buNone/>
            </a:pPr>
            <a:endParaRPr lang="fr-FR" sz="1800" dirty="0">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a:p>
            <a:pPr marL="0" indent="0">
              <a:buNone/>
            </a:pPr>
            <a:endParaRPr lang="fr-FR" sz="1800" dirty="0">
              <a:latin typeface="Arial" panose="020B0604020202020204" pitchFamily="34" charset="0"/>
              <a:cs typeface="Arial" panose="020B0604020202020204" pitchFamily="34" charset="0"/>
            </a:endParaRPr>
          </a:p>
          <a:p>
            <a:pPr marL="0" indent="0">
              <a:buNone/>
            </a:pPr>
            <a:r>
              <a:rPr lang="fr-FR" sz="1800" dirty="0">
                <a:latin typeface="Arial" panose="020B0604020202020204" pitchFamily="34" charset="0"/>
                <a:cs typeface="Arial" panose="020B0604020202020204" pitchFamily="34" charset="0"/>
              </a:rPr>
              <a:t>			</a:t>
            </a:r>
            <a:endParaRPr lang="fr-CH" sz="1800" b="1" dirty="0">
              <a:latin typeface="Arial" panose="020B0604020202020204" pitchFamily="34" charset="0"/>
              <a:cs typeface="Arial" panose="020B0604020202020204" pitchFamily="34" charset="0"/>
            </a:endParaRPr>
          </a:p>
        </p:txBody>
      </p:sp>
      <p:pic>
        <p:nvPicPr>
          <p:cNvPr id="2" name="Picture 2" descr="Image">
            <a:extLst>
              <a:ext uri="{FF2B5EF4-FFF2-40B4-BE49-F238E27FC236}">
                <a16:creationId xmlns:a16="http://schemas.microsoft.com/office/drawing/2014/main" id="{651B7595-2A7F-4D38-D41B-D473963AA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776" y="83976"/>
            <a:ext cx="3107093" cy="254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6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26E020-F579-3CA2-698A-B6239549596A}"/>
              </a:ext>
            </a:extLst>
          </p:cNvPr>
          <p:cNvSpPr>
            <a:spLocks noGrp="1"/>
          </p:cNvSpPr>
          <p:nvPr>
            <p:ph idx="1"/>
          </p:nvPr>
        </p:nvSpPr>
        <p:spPr>
          <a:xfrm>
            <a:off x="0" y="0"/>
            <a:ext cx="12192000" cy="6858000"/>
          </a:xfrm>
        </p:spPr>
        <p:txBody>
          <a:bodyPr>
            <a:normAutofit/>
          </a:bodyPr>
          <a:lstStyle/>
          <a:p>
            <a:pPr marL="0" indent="0" algn="ctr">
              <a:buNone/>
            </a:pPr>
            <a:endParaRPr lang="fr-CH" b="1" kern="1800" dirty="0">
              <a:effectLst/>
              <a:latin typeface="Arial" panose="020B0604020202020204" pitchFamily="34" charset="0"/>
              <a:ea typeface="Times New Roman" panose="02020603050405020304" pitchFamily="18" charset="0"/>
            </a:endParaRPr>
          </a:p>
          <a:p>
            <a:pPr marL="0" indent="0" algn="ctr">
              <a:buNone/>
            </a:pPr>
            <a:r>
              <a:rPr lang="fr-CH" b="1" kern="1800" dirty="0">
                <a:latin typeface="Arial" panose="020B0604020202020204" pitchFamily="34" charset="0"/>
              </a:rPr>
              <a:t>Faits officiels : greffe chirurgicale</a:t>
            </a:r>
          </a:p>
          <a:p>
            <a:pPr marL="0" indent="0" algn="ctr">
              <a:buNone/>
            </a:pPr>
            <a:endParaRPr lang="fr-CH" kern="1800" dirty="0">
              <a:latin typeface="Arial" panose="020B0604020202020204" pitchFamily="34" charset="0"/>
            </a:endParaRPr>
          </a:p>
          <a:p>
            <a:pPr marL="0" indent="0" algn="ctr">
              <a:buNone/>
            </a:pPr>
            <a:r>
              <a:rPr lang="fr-CH" kern="1800" dirty="0">
                <a:latin typeface="Arial" panose="020B0604020202020204" pitchFamily="34" charset="0"/>
              </a:rPr>
              <a:t>«Objectifs déclarés» </a:t>
            </a:r>
            <a:r>
              <a:rPr lang="fr-FR" dirty="0"/>
              <a:t>(</a:t>
            </a:r>
            <a:r>
              <a:rPr lang="fr-CH" i="1" kern="1800" dirty="0">
                <a:effectLst/>
                <a:latin typeface="Arial" panose="020B0604020202020204" pitchFamily="34" charset="0"/>
                <a:ea typeface="Times New Roman" panose="02020603050405020304" pitchFamily="18" charset="0"/>
                <a:cs typeface="Arial" panose="020B0604020202020204" pitchFamily="34" charset="0"/>
              </a:rPr>
              <a:t>Cf.</a:t>
            </a:r>
            <a:r>
              <a:rPr lang="fr-CH" kern="1800" dirty="0">
                <a:effectLst/>
                <a:latin typeface="Arial" panose="020B0604020202020204" pitchFamily="34" charset="0"/>
                <a:ea typeface="Times New Roman" panose="02020603050405020304" pitchFamily="18" charset="0"/>
                <a:cs typeface="Arial" panose="020B0604020202020204" pitchFamily="34" charset="0"/>
              </a:rPr>
              <a:t> 11 avril CF devant les Chambres)</a:t>
            </a:r>
            <a:endParaRPr lang="fr-CH" dirty="0">
              <a:latin typeface="Arial" panose="020B0604020202020204" pitchFamily="34" charset="0"/>
              <a:cs typeface="Arial" panose="020B0604020202020204" pitchFamily="34" charset="0"/>
            </a:endParaRPr>
          </a:p>
          <a:p>
            <a:pPr marL="0" indent="0" algn="ctr">
              <a:buNone/>
            </a:pPr>
            <a:endParaRPr lang="fr-CH" kern="1800" dirty="0">
              <a:latin typeface="Arial" panose="020B0604020202020204" pitchFamily="34" charset="0"/>
            </a:endParaRPr>
          </a:p>
          <a:p>
            <a:pPr marL="0" indent="0" algn="ctr">
              <a:buNone/>
            </a:pPr>
            <a:endParaRPr lang="fr-CH" kern="1800" dirty="0">
              <a:latin typeface="Arial" panose="020B0604020202020204" pitchFamily="34" charset="0"/>
            </a:endParaRPr>
          </a:p>
          <a:p>
            <a:pPr marL="0" indent="0" algn="ctr">
              <a:buNone/>
            </a:pPr>
            <a:r>
              <a:rPr lang="fr-CH" kern="1800" dirty="0">
                <a:latin typeface="Arial" panose="020B0604020202020204" pitchFamily="34" charset="0"/>
              </a:rPr>
              <a:t>rétablir la confiance</a:t>
            </a:r>
          </a:p>
          <a:p>
            <a:pPr marL="0" indent="0" algn="ctr">
              <a:buNone/>
            </a:pPr>
            <a:endParaRPr lang="fr-CH" kern="1800" dirty="0">
              <a:latin typeface="Arial" panose="020B0604020202020204" pitchFamily="34" charset="0"/>
            </a:endParaRPr>
          </a:p>
          <a:p>
            <a:pPr marL="0" indent="0" algn="ctr">
              <a:buNone/>
            </a:pPr>
            <a:r>
              <a:rPr lang="fr-CH" kern="1800" dirty="0">
                <a:latin typeface="Arial" panose="020B0604020202020204" pitchFamily="34" charset="0"/>
              </a:rPr>
              <a:t>secteur bancaire sain et fonctionnel</a:t>
            </a:r>
          </a:p>
          <a:p>
            <a:pPr marL="0" indent="0" algn="ctr">
              <a:buNone/>
            </a:pPr>
            <a:endParaRPr lang="fr-CH" kern="1800" dirty="0">
              <a:latin typeface="Arial" panose="020B0604020202020204" pitchFamily="34" charset="0"/>
            </a:endParaRPr>
          </a:p>
          <a:p>
            <a:pPr marL="0" indent="0" algn="ctr">
              <a:buNone/>
            </a:pPr>
            <a:r>
              <a:rPr lang="fr-CH" kern="1800" dirty="0">
                <a:latin typeface="Arial" panose="020B0604020202020204" pitchFamily="34" charset="0"/>
              </a:rPr>
              <a:t>prospérité particuliers et entreprises  </a:t>
            </a:r>
          </a:p>
          <a:p>
            <a:pPr marL="0" indent="0" algn="ctr">
              <a:buNone/>
            </a:pPr>
            <a:endParaRPr lang="fr-CH" kern="1800" dirty="0">
              <a:latin typeface="Arial" panose="020B0604020202020204" pitchFamily="34" charset="0"/>
            </a:endParaRPr>
          </a:p>
          <a:p>
            <a:pPr marL="0" indent="0" algn="ctr">
              <a:buNone/>
            </a:pPr>
            <a:r>
              <a:rPr lang="fr-CH" kern="1800" dirty="0">
                <a:latin typeface="Arial" panose="020B0604020202020204" pitchFamily="34" charset="0"/>
              </a:rPr>
              <a:t> </a:t>
            </a:r>
          </a:p>
        </p:txBody>
      </p:sp>
    </p:spTree>
    <p:extLst>
      <p:ext uri="{BB962C8B-B14F-4D97-AF65-F5344CB8AC3E}">
        <p14:creationId xmlns:p14="http://schemas.microsoft.com/office/powerpoint/2010/main" val="4035571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398563-4833-1D5D-DA87-A1FDABD09629}"/>
              </a:ext>
            </a:extLst>
          </p:cNvPr>
          <p:cNvSpPr>
            <a:spLocks noGrp="1"/>
          </p:cNvSpPr>
          <p:nvPr>
            <p:ph idx="1"/>
          </p:nvPr>
        </p:nvSpPr>
        <p:spPr>
          <a:xfrm>
            <a:off x="0" y="0"/>
            <a:ext cx="12192000" cy="6858000"/>
          </a:xfrm>
        </p:spPr>
        <p:txBody>
          <a:bodyPr>
            <a:noAutofit/>
          </a:bodyPr>
          <a:lstStyle/>
          <a:p>
            <a:pPr marL="0" indent="0" algn="ctr">
              <a:buNone/>
            </a:pPr>
            <a:endParaRPr lang="fr-FR" dirty="0">
              <a:latin typeface="Arial" panose="020B0604020202020204" pitchFamily="34" charset="0"/>
              <a:cs typeface="Arial" panose="020B0604020202020204" pitchFamily="34" charset="0"/>
            </a:endParaRPr>
          </a:p>
          <a:p>
            <a:pPr marL="0" indent="0" algn="ctr">
              <a:buNone/>
            </a:pPr>
            <a:r>
              <a:rPr lang="fr-FR" dirty="0">
                <a:latin typeface="Arial" panose="020B0604020202020204" pitchFamily="34" charset="0"/>
                <a:cs typeface="Arial" panose="020B0604020202020204" pitchFamily="34" charset="0"/>
              </a:rPr>
              <a:t>Justifications</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to big to fail</a:t>
            </a:r>
            <a:r>
              <a:rPr lang="fr-FR" dirty="0">
                <a:latin typeface="Arial" panose="020B0604020202020204" pitchFamily="34" charset="0"/>
                <a:cs typeface="Arial" panose="020B0604020202020204" pitchFamily="34" charset="0"/>
              </a:rPr>
              <a:t>)</a:t>
            </a:r>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t>
            </a:r>
            <a:r>
              <a:rPr lang="fr-FR" i="1" dirty="0">
                <a:latin typeface="Arial" panose="020B0604020202020204" pitchFamily="34" charset="0"/>
                <a:cs typeface="Arial" panose="020B0604020202020204" pitchFamily="34" charset="0"/>
              </a:rPr>
              <a:t>C</a:t>
            </a:r>
            <a:r>
              <a:rPr lang="fr-CH" i="1" kern="1800" dirty="0">
                <a:effectLst/>
                <a:latin typeface="Arial" panose="020B0604020202020204" pitchFamily="34" charset="0"/>
                <a:ea typeface="Times New Roman" panose="02020603050405020304" pitchFamily="18" charset="0"/>
                <a:cs typeface="Arial" panose="020B0604020202020204" pitchFamily="34" charset="0"/>
              </a:rPr>
              <a:t>f.</a:t>
            </a:r>
            <a:r>
              <a:rPr lang="fr-CH" kern="1800" dirty="0">
                <a:effectLst/>
                <a:latin typeface="Arial" panose="020B0604020202020204" pitchFamily="34" charset="0"/>
                <a:ea typeface="Times New Roman" panose="02020603050405020304" pitchFamily="18" charset="0"/>
                <a:cs typeface="Arial" panose="020B0604020202020204" pitchFamily="34" charset="0"/>
              </a:rPr>
              <a:t>11 avril CF devant les Chambres</a:t>
            </a:r>
            <a:r>
              <a:rPr lang="fr-CH" b="1" kern="1800" dirty="0">
                <a:effectLst/>
                <a:latin typeface="Arial" panose="020B0604020202020204" pitchFamily="34" charset="0"/>
                <a:ea typeface="Times New Roman" panose="02020603050405020304" pitchFamily="18" charset="0"/>
                <a:cs typeface="Arial" panose="020B0604020202020204" pitchFamily="34" charset="0"/>
              </a:rPr>
              <a:t>)</a:t>
            </a:r>
            <a:endParaRPr lang="fr-CH" i="1" dirty="0">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r>
              <a:rPr lang="fr-CH" i="1" dirty="0">
                <a:effectLst/>
                <a:latin typeface="Arial" panose="020B0604020202020204" pitchFamily="34" charset="0"/>
                <a:ea typeface="Times New Roman" panose="02020603050405020304" pitchFamily="18" charset="0"/>
                <a:cs typeface="Arial" panose="020B0604020202020204" pitchFamily="34" charset="0"/>
              </a:rPr>
              <a:t>«éviter panique mondiale lundi 20 mars»</a:t>
            </a:r>
            <a:br>
              <a:rPr lang="fr-CH" i="1" dirty="0">
                <a:effectLst/>
                <a:latin typeface="Arial" panose="020B0604020202020204" pitchFamily="34" charset="0"/>
                <a:ea typeface="Times New Roman" panose="02020603050405020304" pitchFamily="18" charset="0"/>
                <a:cs typeface="Arial" panose="020B0604020202020204" pitchFamily="34" charset="0"/>
              </a:rPr>
            </a:br>
            <a:endParaRPr lang="fr-FR" dirty="0">
              <a:latin typeface="Arial" panose="020B0604020202020204" pitchFamily="34" charset="0"/>
              <a:cs typeface="Arial" panose="020B0604020202020204" pitchFamily="34" charset="0"/>
            </a:endParaRPr>
          </a:p>
          <a:p>
            <a:pPr marL="0" indent="0" algn="ctr">
              <a:buNone/>
            </a:pPr>
            <a:r>
              <a:rPr lang="fr-FR" dirty="0">
                <a:highlight>
                  <a:srgbClr val="00FF00"/>
                </a:highlight>
                <a:latin typeface="Arial" panose="020B0604020202020204" pitchFamily="34" charset="0"/>
                <a:cs typeface="Arial" panose="020B0604020202020204" pitchFamily="34" charset="0"/>
              </a:rPr>
              <a:t>régulation complète basée sur standards internationaux</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a:p>
            <a:pPr marL="0" indent="0" algn="ctr">
              <a:buNone/>
            </a:pPr>
            <a:r>
              <a:rPr lang="fr-FR" dirty="0">
                <a:latin typeface="Arial" panose="020B0604020202020204" pitchFamily="34" charset="0"/>
                <a:cs typeface="Arial" panose="020B0604020202020204" pitchFamily="34" charset="0"/>
              </a:rPr>
              <a:t>difficultés dues à gestion erratique depuis des années </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a:p>
            <a:pPr marL="0" indent="0" algn="ctr">
              <a:buNone/>
            </a:pPr>
            <a:r>
              <a:rPr lang="fr-FR" dirty="0">
                <a:latin typeface="Arial" panose="020B0604020202020204" pitchFamily="34" charset="0"/>
                <a:cs typeface="Arial" panose="020B0604020202020204" pitchFamily="34" charset="0"/>
              </a:rPr>
              <a:t>perte de </a:t>
            </a:r>
            <a:r>
              <a:rPr lang="fr-FR" dirty="0">
                <a:highlight>
                  <a:srgbClr val="FF00FF"/>
                </a:highlight>
                <a:latin typeface="Arial" panose="020B0604020202020204" pitchFamily="34" charset="0"/>
                <a:cs typeface="Arial" panose="020B0604020202020204" pitchFamily="34" charset="0"/>
              </a:rPr>
              <a:t>confiance</a:t>
            </a:r>
            <a:r>
              <a:rPr lang="fr-FR" dirty="0">
                <a:latin typeface="Arial" panose="020B0604020202020204" pitchFamily="34" charset="0"/>
                <a:cs typeface="Arial" panose="020B0604020202020204" pitchFamily="34" charset="0"/>
              </a:rPr>
              <a:t> croissante depuis des mois</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a:p>
            <a:pPr marL="0" indent="0" algn="ctr">
              <a:buNone/>
            </a:pPr>
            <a:r>
              <a:rPr lang="fr-FR" dirty="0">
                <a:latin typeface="Arial" panose="020B0604020202020204" pitchFamily="34" charset="0"/>
                <a:cs typeface="Arial" panose="020B0604020202020204" pitchFamily="34" charset="0"/>
              </a:rPr>
              <a:t>instabilité croissante environnement</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a:p>
            <a:pPr marL="0" indent="0" algn="ctr">
              <a:buNone/>
            </a:pPr>
            <a:r>
              <a:rPr lang="fr-FR" dirty="0">
                <a:latin typeface="Arial" panose="020B0604020202020204" pitchFamily="34" charset="0"/>
                <a:cs typeface="Arial" panose="020B0604020202020204" pitchFamily="34" charset="0"/>
              </a:rPr>
              <a:t>faillite Silicon Valley Bank USA</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a:p>
            <a:pPr marL="0" indent="0" algn="ctr">
              <a:buNone/>
            </a:pPr>
            <a:r>
              <a:rPr lang="fr-FR" dirty="0">
                <a:highlight>
                  <a:srgbClr val="FF00FF"/>
                </a:highlight>
                <a:latin typeface="Arial" panose="020B0604020202020204" pitchFamily="34" charset="0"/>
                <a:cs typeface="Arial" panose="020B0604020202020204" pitchFamily="34" charset="0"/>
              </a:rPr>
              <a:t>cessation paiement possible lundi 20 mars 2023</a:t>
            </a:r>
            <a:br>
              <a:rPr lang="fr-FR" dirty="0">
                <a:latin typeface="Arial" panose="020B0604020202020204" pitchFamily="34" charset="0"/>
                <a:cs typeface="Arial" panose="020B0604020202020204" pitchFamily="34" charset="0"/>
              </a:rPr>
            </a:b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difficultés depuis des années : gestion erratique  </a:t>
            </a:r>
          </a:p>
          <a:p>
            <a:pPr marL="0" indent="0" algn="ctr">
              <a:buNone/>
            </a:pP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31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5A28654-B05E-DB0A-AB8B-03A34FB02FF0}"/>
              </a:ext>
            </a:extLst>
          </p:cNvPr>
          <p:cNvSpPr>
            <a:spLocks noGrp="1"/>
          </p:cNvSpPr>
          <p:nvPr>
            <p:ph idx="1"/>
          </p:nvPr>
        </p:nvSpPr>
        <p:spPr>
          <a:xfrm>
            <a:off x="0" y="0"/>
            <a:ext cx="12192000" cy="7370064"/>
          </a:xfrm>
        </p:spPr>
        <p:txBody>
          <a:bodyPr>
            <a:noAutofit/>
          </a:bodyPr>
          <a:lstStyle/>
          <a:p>
            <a:pPr marL="0" indent="0" algn="ctr">
              <a:buNone/>
            </a:pPr>
            <a:r>
              <a:rPr lang="fr-FR" i="1" dirty="0"/>
              <a:t>C</a:t>
            </a:r>
            <a:r>
              <a:rPr lang="fr-CH" i="1" kern="1800" dirty="0">
                <a:effectLst/>
                <a:latin typeface="Arial" panose="020B0604020202020204" pitchFamily="34" charset="0"/>
                <a:ea typeface="Times New Roman" panose="02020603050405020304" pitchFamily="18" charset="0"/>
                <a:cs typeface="Arial" panose="020B0604020202020204" pitchFamily="34" charset="0"/>
              </a:rPr>
              <a:t>f.</a:t>
            </a:r>
            <a:r>
              <a:rPr lang="fr-CH" kern="1800" dirty="0">
                <a:effectLst/>
                <a:latin typeface="Arial" panose="020B0604020202020204" pitchFamily="34" charset="0"/>
                <a:ea typeface="Times New Roman" panose="02020603050405020304" pitchFamily="18" charset="0"/>
                <a:cs typeface="Arial" panose="020B0604020202020204" pitchFamily="34" charset="0"/>
              </a:rPr>
              <a:t>11 avril CF aux Chambres</a:t>
            </a:r>
            <a:r>
              <a:rPr lang="fr-FR" sz="2800" b="1" dirty="0">
                <a:latin typeface="Arial" panose="020B0604020202020204" pitchFamily="34" charset="0"/>
                <a:cs typeface="Arial" panose="020B0604020202020204" pitchFamily="34" charset="0"/>
              </a:rPr>
              <a:t>« soutien exceptionnel» </a:t>
            </a:r>
            <a:r>
              <a:rPr lang="fr-FR" sz="2800" dirty="0">
                <a:latin typeface="Arial" panose="020B0604020202020204" pitchFamily="34" charset="0"/>
                <a:cs typeface="Arial" panose="020B0604020202020204" pitchFamily="34" charset="0"/>
              </a:rPr>
              <a:t>de l'État (CF + COM Finances) </a:t>
            </a:r>
            <a:r>
              <a:rPr lang="fr-CH" dirty="0">
                <a:effectLst/>
                <a:latin typeface="Arial" panose="020B0604020202020204" pitchFamily="34" charset="0"/>
                <a:ea typeface="Times New Roman" panose="02020603050405020304" pitchFamily="18" charset="0"/>
                <a:cs typeface="Arial" panose="020B0604020202020204" pitchFamily="34" charset="0"/>
              </a:rPr>
              <a:t>19 mars 2023 (dimanche midi), </a:t>
            </a:r>
          </a:p>
          <a:p>
            <a:pPr marL="0" indent="0">
              <a:buNone/>
            </a:pPr>
            <a:r>
              <a:rPr lang="fr-CH" i="1" dirty="0">
                <a:effectLst/>
                <a:latin typeface="Arial" panose="020B0604020202020204" pitchFamily="34" charset="0"/>
                <a:ea typeface="Times New Roman" panose="02020603050405020304" pitchFamily="18" charset="0"/>
                <a:cs typeface="Arial" panose="020B0604020202020204" pitchFamily="34" charset="0"/>
              </a:rPr>
              <a:t>Fin. Times : rachat par UBS, é</a:t>
            </a:r>
            <a:r>
              <a:rPr lang="fr-CH" i="1" dirty="0">
                <a:latin typeface="Arial" panose="020B0604020202020204" pitchFamily="34" charset="0"/>
                <a:ea typeface="Times New Roman" panose="02020603050405020304" pitchFamily="18" charset="0"/>
                <a:cs typeface="Arial" panose="020B0604020202020204" pitchFamily="34" charset="0"/>
              </a:rPr>
              <a:t>limination </a:t>
            </a:r>
            <a:r>
              <a:rPr lang="fr-CH" i="1" dirty="0" err="1">
                <a:latin typeface="Arial" panose="020B0604020202020204" pitchFamily="34" charset="0"/>
                <a:ea typeface="Times New Roman" panose="02020603050405020304" pitchFamily="18" charset="0"/>
                <a:cs typeface="Arial" panose="020B0604020202020204" pitchFamily="34" charset="0"/>
              </a:rPr>
              <a:t>BlackRock</a:t>
            </a:r>
            <a:r>
              <a:rPr lang="fr-CH" i="1" dirty="0">
                <a:latin typeface="Arial" panose="020B0604020202020204" pitchFamily="34" charset="0"/>
                <a:ea typeface="Times New Roman" panose="02020603050405020304" pitchFamily="18" charset="0"/>
                <a:cs typeface="Arial" panose="020B0604020202020204" pitchFamily="34" charset="0"/>
              </a:rPr>
              <a:t>-JP Morgan-CS</a:t>
            </a:r>
          </a:p>
          <a:p>
            <a:pPr marL="0" indent="0">
              <a:buNone/>
            </a:pPr>
            <a:r>
              <a:rPr lang="fr-CH" i="1" dirty="0">
                <a:effectLst/>
                <a:latin typeface="Arial" panose="020B0604020202020204" pitchFamily="34" charset="0"/>
                <a:ea typeface="Times New Roman" panose="02020603050405020304" pitchFamily="18" charset="0"/>
                <a:cs typeface="Arial" panose="020B0604020202020204" pitchFamily="34" charset="0"/>
              </a:rPr>
              <a:t>Annonces CF (</a:t>
            </a:r>
            <a:r>
              <a:rPr lang="fr-CH" i="1" dirty="0">
                <a:latin typeface="Arial" panose="020B0604020202020204" pitchFamily="34" charset="0"/>
                <a:ea typeface="Times New Roman" panose="02020603050405020304" pitchFamily="18" charset="0"/>
                <a:cs typeface="Arial" panose="020B0604020202020204" pitchFamily="34" charset="0"/>
              </a:rPr>
              <a:t>KK Suter, FIN ; A Berset, Pré)</a:t>
            </a:r>
            <a:r>
              <a:rPr lang="fr-CH" i="1" dirty="0">
                <a:effectLst/>
                <a:latin typeface="Arial" panose="020B0604020202020204" pitchFamily="34" charset="0"/>
                <a:ea typeface="Times New Roman" panose="02020603050405020304" pitchFamily="18" charset="0"/>
                <a:cs typeface="Arial" panose="020B0604020202020204" pitchFamily="34" charset="0"/>
              </a:rPr>
              <a:t> </a:t>
            </a:r>
            <a:r>
              <a:rPr lang="fr-CH" i="1" dirty="0">
                <a:latin typeface="Arial" panose="020B0604020202020204" pitchFamily="34" charset="0"/>
                <a:ea typeface="Times New Roman" panose="02020603050405020304" pitchFamily="18" charset="0"/>
                <a:cs typeface="Arial" panose="020B0604020202020204" pitchFamily="34" charset="0"/>
              </a:rPr>
              <a:t> </a:t>
            </a:r>
            <a:endParaRPr lang="fr-CH" i="1" dirty="0">
              <a:effectLst/>
              <a:latin typeface="Arial" panose="020B0604020202020204" pitchFamily="34" charset="0"/>
              <a:ea typeface="Times New Roman" panose="02020603050405020304" pitchFamily="18" charset="0"/>
              <a:cs typeface="Arial" panose="020B0604020202020204" pitchFamily="34" charset="0"/>
            </a:endParaRPr>
          </a:p>
          <a:p>
            <a:pPr>
              <a:buFontTx/>
              <a:buChar char="-"/>
            </a:pPr>
            <a:r>
              <a:rPr lang="fr-CH" dirty="0">
                <a:effectLst/>
                <a:latin typeface="Arial" panose="020B0604020202020204" pitchFamily="34" charset="0"/>
                <a:ea typeface="Times New Roman" panose="02020603050405020304" pitchFamily="18" charset="0"/>
                <a:cs typeface="Arial" panose="020B0604020202020204" pitchFamily="34" charset="0"/>
              </a:rPr>
              <a:t>CF accord CS rachat (fusion </a:t>
            </a:r>
            <a:r>
              <a:rPr lang="fr-CH" i="1" dirty="0">
                <a:effectLst/>
                <a:latin typeface="Arial" panose="020B0604020202020204" pitchFamily="34" charset="0"/>
                <a:ea typeface="Times New Roman" panose="02020603050405020304" pitchFamily="18" charset="0"/>
                <a:cs typeface="Arial" panose="020B0604020202020204" pitchFamily="34" charset="0"/>
              </a:rPr>
              <a:t>absorption</a:t>
            </a:r>
            <a:r>
              <a:rPr lang="fr-CH" dirty="0">
                <a:effectLst/>
                <a:latin typeface="Arial" panose="020B0604020202020204" pitchFamily="34" charset="0"/>
                <a:ea typeface="Times New Roman" panose="02020603050405020304" pitchFamily="18" charset="0"/>
                <a:cs typeface="Arial" panose="020B0604020202020204" pitchFamily="34" charset="0"/>
              </a:rPr>
              <a:t>, 3 milliards), UBS seule fin 2023</a:t>
            </a:r>
          </a:p>
          <a:p>
            <a:pPr marL="0" indent="0">
              <a:buNone/>
            </a:pPr>
            <a:r>
              <a:rPr lang="fr-FR" sz="2800" dirty="0">
                <a:latin typeface="Arial" panose="020B0604020202020204" pitchFamily="34" charset="0"/>
                <a:cs typeface="Arial" panose="020B0604020202020204" pitchFamily="34" charset="0"/>
              </a:rPr>
              <a:t>	transaction pas soumise approbation actionnaires (FINMA)</a:t>
            </a:r>
          </a:p>
          <a:p>
            <a:pPr>
              <a:buFontTx/>
              <a:buChar char="-"/>
            </a:pPr>
            <a:r>
              <a:rPr lang="fr-CH" dirty="0">
                <a:latin typeface="Arial" panose="020B0604020202020204" pitchFamily="34" charset="0"/>
                <a:ea typeface="Times New Roman" panose="02020603050405020304" pitchFamily="18" charset="0"/>
                <a:cs typeface="Arial" panose="020B0604020202020204" pitchFamily="34" charset="0"/>
              </a:rPr>
              <a:t>CF </a:t>
            </a:r>
            <a:r>
              <a:rPr lang="fr-CH" dirty="0">
                <a:highlight>
                  <a:srgbClr val="FFFF00"/>
                </a:highlight>
                <a:latin typeface="Arial" panose="020B0604020202020204" pitchFamily="34" charset="0"/>
                <a:ea typeface="Times New Roman" panose="02020603050405020304" pitchFamily="18" charset="0"/>
                <a:cs typeface="Arial" panose="020B0604020202020204" pitchFamily="34" charset="0"/>
              </a:rPr>
              <a:t>garantie</a:t>
            </a:r>
            <a:r>
              <a:rPr lang="fr-CH" dirty="0">
                <a:latin typeface="Arial" panose="020B0604020202020204" pitchFamily="34" charset="0"/>
                <a:ea typeface="Times New Roman" panose="02020603050405020304" pitchFamily="18" charset="0"/>
                <a:cs typeface="Arial" panose="020B0604020202020204" pitchFamily="34" charset="0"/>
              </a:rPr>
              <a:t> </a:t>
            </a:r>
            <a:r>
              <a:rPr lang="fr-CH" dirty="0">
                <a:highlight>
                  <a:srgbClr val="FFFF00"/>
                </a:highlight>
                <a:latin typeface="Arial" panose="020B0604020202020204" pitchFamily="34" charset="0"/>
                <a:ea typeface="Times New Roman" panose="02020603050405020304" pitchFamily="18" charset="0"/>
                <a:cs typeface="Arial" panose="020B0604020202020204" pitchFamily="34" charset="0"/>
              </a:rPr>
              <a:t>UBS</a:t>
            </a:r>
            <a:r>
              <a:rPr lang="fr-CH" dirty="0">
                <a:latin typeface="Arial" panose="020B0604020202020204" pitchFamily="34" charset="0"/>
                <a:ea typeface="Times New Roman" panose="02020603050405020304" pitchFamily="18" charset="0"/>
                <a:cs typeface="Arial" panose="020B0604020202020204" pitchFamily="34" charset="0"/>
              </a:rPr>
              <a:t> </a:t>
            </a:r>
            <a:r>
              <a:rPr lang="fr-CH" dirty="0">
                <a:effectLst/>
                <a:latin typeface="Arial" panose="020B0604020202020204" pitchFamily="34" charset="0"/>
                <a:ea typeface="Times New Roman" panose="02020603050405020304" pitchFamily="18" charset="0"/>
                <a:cs typeface="Arial" panose="020B0604020202020204" pitchFamily="34" charset="0"/>
              </a:rPr>
              <a:t>(</a:t>
            </a:r>
            <a:r>
              <a:rPr lang="fr-CH"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9 milliards</a:t>
            </a:r>
            <a:r>
              <a:rPr lang="fr-CH" dirty="0">
                <a:effectLst/>
                <a:latin typeface="Arial" panose="020B0604020202020204" pitchFamily="34" charset="0"/>
                <a:ea typeface="Times New Roman" panose="02020603050405020304" pitchFamily="18" charset="0"/>
                <a:cs typeface="Arial" panose="020B0604020202020204" pitchFamily="34" charset="0"/>
              </a:rPr>
              <a:t>, </a:t>
            </a:r>
            <a:r>
              <a:rPr lang="fr-FR" sz="2800" dirty="0">
                <a:latin typeface="Arial" panose="020B0604020202020204" pitchFamily="34" charset="0"/>
                <a:cs typeface="Arial" panose="020B0604020202020204" pitchFamily="34" charset="0"/>
              </a:rPr>
              <a:t>après 5 milliards </a:t>
            </a:r>
            <a:r>
              <a:rPr lang="fr-FR" sz="2800" i="1" dirty="0">
                <a:latin typeface="Arial" panose="020B0604020202020204" pitchFamily="34" charset="0"/>
                <a:cs typeface="Arial" panose="020B0604020202020204" pitchFamily="34" charset="0"/>
              </a:rPr>
              <a:t>risques CS</a:t>
            </a:r>
            <a:r>
              <a:rPr lang="fr-FR" sz="2800" dirty="0">
                <a:latin typeface="Arial" panose="020B0604020202020204" pitchFamily="34" charset="0"/>
                <a:cs typeface="Arial" panose="020B0604020202020204" pitchFamily="34" charset="0"/>
              </a:rPr>
              <a:t>)</a:t>
            </a:r>
          </a:p>
          <a:p>
            <a:pPr>
              <a:buFontTx/>
              <a:buChar char="-"/>
            </a:pPr>
            <a:r>
              <a:rPr lang="fr-FR" sz="2800" dirty="0">
                <a:latin typeface="Arial" panose="020B0604020202020204" pitchFamily="34" charset="0"/>
                <a:cs typeface="Arial" panose="020B0604020202020204" pitchFamily="34" charset="0"/>
              </a:rPr>
              <a:t>amortissement val. nom. emprunts </a:t>
            </a:r>
            <a:r>
              <a:rPr lang="fr-FR" dirty="0" err="1">
                <a:latin typeface="Arial" panose="020B0604020202020204" pitchFamily="34" charset="0"/>
                <a:cs typeface="Arial" panose="020B0604020202020204" pitchFamily="34" charset="0"/>
              </a:rPr>
              <a:t>C</a:t>
            </a:r>
            <a:r>
              <a:rPr lang="fr-FR" sz="2800" dirty="0" err="1">
                <a:latin typeface="Arial" panose="020B0604020202020204" pitchFamily="34" charset="0"/>
                <a:cs typeface="Arial" panose="020B0604020202020204" pitchFamily="34" charset="0"/>
              </a:rPr>
              <a:t>ont</a:t>
            </a:r>
            <a:r>
              <a:rPr lang="fr-FR" sz="2800"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C</a:t>
            </a:r>
            <a:r>
              <a:rPr lang="fr-FR" sz="2800" dirty="0" err="1">
                <a:latin typeface="Arial" panose="020B0604020202020204" pitchFamily="34" charset="0"/>
                <a:cs typeface="Arial" panose="020B0604020202020204" pitchFamily="34" charset="0"/>
              </a:rPr>
              <a:t>onv</a:t>
            </a:r>
            <a:r>
              <a:rPr lang="fr-FR" sz="2800" dirty="0">
                <a:latin typeface="Arial" panose="020B0604020202020204" pitchFamily="34" charset="0"/>
                <a:cs typeface="Arial" panose="020B0604020202020204" pitchFamily="34" charset="0"/>
              </a:rPr>
              <a:t>. CS (16 milliards) « </a:t>
            </a:r>
            <a:r>
              <a:rPr lang="fr-FR" sz="2800" dirty="0" err="1">
                <a:latin typeface="Arial" panose="020B0604020202020204" pitchFamily="34" charset="0"/>
                <a:cs typeface="Arial" panose="020B0604020202020204" pitchFamily="34" charset="0"/>
              </a:rPr>
              <a:t>augm</a:t>
            </a:r>
            <a:r>
              <a:rPr lang="fr-FR" sz="2800" dirty="0">
                <a:latin typeface="Arial" panose="020B0604020202020204" pitchFamily="34" charset="0"/>
                <a:cs typeface="Arial" panose="020B0604020202020204" pitchFamily="34" charset="0"/>
              </a:rPr>
              <a:t>. FP de base (FINMA) », coût capital mais actionnaires auraient tout perdu</a:t>
            </a:r>
          </a:p>
          <a:p>
            <a:pPr marL="0" indent="0">
              <a:buNone/>
            </a:pPr>
            <a:r>
              <a:rPr lang="fr-FR" dirty="0">
                <a:latin typeface="Arial" panose="020B0604020202020204" pitchFamily="34" charset="0"/>
                <a:ea typeface="Times New Roman" panose="02020603050405020304" pitchFamily="18" charset="0"/>
                <a:cs typeface="Arial" panose="020B0604020202020204" pitchFamily="34" charset="0"/>
              </a:rPr>
              <a:t>- CF prend acte liquidités BNS pour CS (ELA, </a:t>
            </a:r>
            <a:r>
              <a:rPr lang="fr-FR" i="1" dirty="0">
                <a:latin typeface="Arial" panose="020B0604020202020204" pitchFamily="34" charset="0"/>
                <a:ea typeface="Times New Roman" panose="02020603050405020304" pitchFamily="18" charset="0"/>
                <a:cs typeface="Arial" panose="020B0604020202020204" pitchFamily="34" charset="0"/>
              </a:rPr>
              <a:t>Emerg. </a:t>
            </a:r>
            <a:r>
              <a:rPr lang="fr-FR" i="1" dirty="0" err="1">
                <a:latin typeface="Arial" panose="020B0604020202020204" pitchFamily="34" charset="0"/>
                <a:ea typeface="Times New Roman" panose="02020603050405020304" pitchFamily="18" charset="0"/>
                <a:cs typeface="Arial" panose="020B0604020202020204" pitchFamily="34" charset="0"/>
              </a:rPr>
              <a:t>Liquid</a:t>
            </a:r>
            <a:r>
              <a:rPr lang="fr-FR" i="1" dirty="0">
                <a:latin typeface="Arial" panose="020B0604020202020204" pitchFamily="34" charset="0"/>
                <a:ea typeface="Times New Roman" panose="02020603050405020304" pitchFamily="18" charset="0"/>
                <a:cs typeface="Arial" panose="020B0604020202020204" pitchFamily="34" charset="0"/>
              </a:rPr>
              <a:t>. Assistance</a:t>
            </a:r>
            <a:r>
              <a:rPr lang="fr-FR" dirty="0">
                <a:latin typeface="Arial" panose="020B0604020202020204" pitchFamily="34" charset="0"/>
                <a:ea typeface="Times New Roman" panose="02020603050405020304" pitchFamily="18" charset="0"/>
                <a:cs typeface="Arial" panose="020B0604020202020204" pitchFamily="34" charset="0"/>
              </a:rPr>
              <a:t>)</a:t>
            </a:r>
            <a:endParaRPr lang="fr-CH" dirty="0">
              <a:effectLst/>
              <a:latin typeface="Arial" panose="020B0604020202020204" pitchFamily="34" charset="0"/>
              <a:ea typeface="Times New Roman" panose="02020603050405020304" pitchFamily="18" charset="0"/>
              <a:cs typeface="Arial" panose="020B0604020202020204" pitchFamily="34" charset="0"/>
            </a:endParaRPr>
          </a:p>
          <a:p>
            <a:pPr>
              <a:buFontTx/>
              <a:buChar char="-"/>
            </a:pPr>
            <a:r>
              <a:rPr lang="fr-CH" dirty="0">
                <a:effectLst/>
                <a:latin typeface="Arial" panose="020B0604020202020204" pitchFamily="34" charset="0"/>
                <a:ea typeface="Times New Roman" panose="02020603050405020304" pitchFamily="18" charset="0"/>
                <a:cs typeface="Arial" panose="020B0604020202020204" pitchFamily="34" charset="0"/>
              </a:rPr>
              <a:t>CF base légale BNS prêt 100 milliards CS : </a:t>
            </a:r>
            <a:r>
              <a:rPr lang="fr-FR" sz="2800" u="sng" dirty="0" err="1">
                <a:latin typeface="Arial" panose="020B0604020202020204" pitchFamily="34" charset="0"/>
                <a:cs typeface="Arial" panose="020B0604020202020204" pitchFamily="34" charset="0"/>
              </a:rPr>
              <a:t>privil</a:t>
            </a:r>
            <a:r>
              <a:rPr lang="fr-FR" sz="2800" u="sng" dirty="0">
                <a:latin typeface="Arial" panose="020B0604020202020204" pitchFamily="34" charset="0"/>
                <a:cs typeface="Arial" panose="020B0604020202020204" pitchFamily="34" charset="0"/>
              </a:rPr>
              <a:t>. BNS </a:t>
            </a:r>
            <a:r>
              <a:rPr lang="fr-FR" sz="2800" dirty="0">
                <a:latin typeface="Arial" panose="020B0604020202020204" pitchFamily="34" charset="0"/>
                <a:cs typeface="Arial" panose="020B0604020202020204" pitchFamily="34" charset="0"/>
              </a:rPr>
              <a:t>faillite CS (ELA+)</a:t>
            </a:r>
          </a:p>
          <a:p>
            <a:pPr>
              <a:buFontTx/>
              <a:buChar char="-"/>
            </a:pPr>
            <a:r>
              <a:rPr lang="fr-FR" dirty="0">
                <a:latin typeface="Arial" panose="020B0604020202020204" pitchFamily="34" charset="0"/>
                <a:cs typeface="Arial" panose="020B0604020202020204" pitchFamily="34" charset="0"/>
              </a:rPr>
              <a:t>CF </a:t>
            </a:r>
            <a:r>
              <a:rPr lang="fr-FR" dirty="0">
                <a:highlight>
                  <a:srgbClr val="FFFF00"/>
                </a:highlight>
                <a:latin typeface="Arial" panose="020B0604020202020204" pitchFamily="34" charset="0"/>
                <a:cs typeface="Arial" panose="020B0604020202020204" pitchFamily="34" charset="0"/>
              </a:rPr>
              <a:t>garantie</a:t>
            </a:r>
            <a:r>
              <a:rPr lang="fr-FR" dirty="0">
                <a:latin typeface="Arial" panose="020B0604020202020204" pitchFamily="34" charset="0"/>
                <a:cs typeface="Arial" panose="020B0604020202020204" pitchFamily="34" charset="0"/>
              </a:rPr>
              <a:t> </a:t>
            </a:r>
            <a:r>
              <a:rPr lang="fr-FR" dirty="0">
                <a:highlight>
                  <a:srgbClr val="FFFF00"/>
                </a:highlight>
                <a:latin typeface="Arial" panose="020B0604020202020204" pitchFamily="34" charset="0"/>
                <a:cs typeface="Arial" panose="020B0604020202020204" pitchFamily="34" charset="0"/>
              </a:rPr>
              <a:t>BNS</a:t>
            </a:r>
            <a:r>
              <a:rPr lang="fr-FR" dirty="0">
                <a:latin typeface="Arial" panose="020B0604020202020204" pitchFamily="34" charset="0"/>
                <a:cs typeface="Arial" panose="020B0604020202020204" pitchFamily="34" charset="0"/>
              </a:rPr>
              <a:t> </a:t>
            </a:r>
            <a:r>
              <a:rPr lang="fr-FR" dirty="0">
                <a:highlight>
                  <a:srgbClr val="FFFF00"/>
                </a:highlight>
                <a:latin typeface="Arial" panose="020B0604020202020204" pitchFamily="34" charset="0"/>
                <a:cs typeface="Arial" panose="020B0604020202020204" pitchFamily="34" charset="0"/>
              </a:rPr>
              <a:t>100</a:t>
            </a:r>
            <a:r>
              <a:rPr lang="fr-FR" dirty="0">
                <a:latin typeface="Arial" panose="020B0604020202020204" pitchFamily="34" charset="0"/>
                <a:cs typeface="Arial" panose="020B0604020202020204" pitchFamily="34" charset="0"/>
              </a:rPr>
              <a:t> milliards risques liquidités</a:t>
            </a:r>
            <a:endParaRPr lang="fr-FR" sz="2800" dirty="0">
              <a:latin typeface="Arial" panose="020B0604020202020204" pitchFamily="34" charset="0"/>
              <a:cs typeface="Arial" panose="020B0604020202020204" pitchFamily="34" charset="0"/>
            </a:endParaRPr>
          </a:p>
          <a:p>
            <a:pPr>
              <a:buFontTx/>
              <a:buChar char="-"/>
            </a:pPr>
            <a:r>
              <a:rPr lang="fr-FR" sz="2800" dirty="0">
                <a:latin typeface="Arial" panose="020B0604020202020204" pitchFamily="34" charset="0"/>
                <a:cs typeface="Arial" panose="020B0604020202020204" pitchFamily="34" charset="0"/>
              </a:rPr>
              <a:t>CF UBS réduction coûts, plus de 8 milliards par an d'ici à 2027</a:t>
            </a:r>
          </a:p>
          <a:p>
            <a:pPr>
              <a:buFontTx/>
              <a:buChar char="-"/>
            </a:pPr>
            <a:r>
              <a:rPr lang="fr-FR" dirty="0">
                <a:latin typeface="Arial" panose="020B0604020202020204" pitchFamily="34" charset="0"/>
                <a:cs typeface="Arial" panose="020B0604020202020204" pitchFamily="34" charset="0"/>
              </a:rPr>
              <a:t>CF Bonus, perspectives</a:t>
            </a:r>
            <a:endParaRPr lang="fr-FR" sz="2800" dirty="0">
              <a:latin typeface="Arial" panose="020B0604020202020204"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6919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B755B9-34AA-908C-4261-04404692695B}"/>
              </a:ext>
            </a:extLst>
          </p:cNvPr>
          <p:cNvSpPr>
            <a:spLocks noGrp="1"/>
          </p:cNvSpPr>
          <p:nvPr>
            <p:ph idx="1"/>
          </p:nvPr>
        </p:nvSpPr>
        <p:spPr>
          <a:xfrm>
            <a:off x="0" y="0"/>
            <a:ext cx="12192000" cy="6858000"/>
          </a:xfrm>
        </p:spPr>
        <p:txBody>
          <a:bodyPr>
            <a:noAutofit/>
          </a:bodyPr>
          <a:lstStyle/>
          <a:p>
            <a:pPr algn="ctr">
              <a:lnSpc>
                <a:spcPct val="107000"/>
              </a:lnSpc>
              <a:spcAft>
                <a:spcPts val="800"/>
              </a:spcAft>
            </a:pPr>
            <a:r>
              <a:rPr lang="fr-CH" b="1" kern="0" dirty="0">
                <a:effectLst/>
                <a:latin typeface="Arial" panose="020B0604020202020204" pitchFamily="34" charset="0"/>
                <a:ea typeface="Times New Roman" panose="02020603050405020304" pitchFamily="18" charset="0"/>
                <a:cs typeface="Arial" panose="020B0604020202020204" pitchFamily="34" charset="0"/>
              </a:rPr>
              <a:t>Prêts au CS. BNS, CF. Mécanisme intervention normal</a:t>
            </a: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fr-CH" b="1" kern="0" dirty="0">
                <a:effectLst/>
                <a:latin typeface="Arial" panose="020B0604020202020204" pitchFamily="34" charset="0"/>
                <a:ea typeface="Times New Roman" panose="02020603050405020304" pitchFamily="18" charset="0"/>
                <a:cs typeface="Arial" panose="020B0604020202020204" pitchFamily="34" charset="0"/>
              </a:rPr>
              <a:t>BNS « Facilités » (liquidités) = prêts couverts et intérêts (à disposition) </a:t>
            </a: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buNone/>
            </a:pPr>
            <a:r>
              <a:rPr lang="fr-CH" i="1" kern="0" dirty="0">
                <a:effectLst/>
                <a:latin typeface="Arial" panose="020B0604020202020204" pitchFamily="34" charset="0"/>
                <a:ea typeface="Times New Roman" panose="02020603050405020304" pitchFamily="18" charset="0"/>
                <a:cs typeface="Arial" panose="020B0604020202020204" pitchFamily="34" charset="0"/>
              </a:rPr>
              <a:t>1-	Resserrements de liquidités</a:t>
            </a:r>
            <a:r>
              <a:rPr lang="fr-CH" kern="0" dirty="0">
                <a:effectLst/>
                <a:latin typeface="Arial" panose="020B0604020202020204" pitchFamily="34" charset="0"/>
                <a:ea typeface="Times New Roman" panose="02020603050405020304" pitchFamily="18" charset="0"/>
                <a:cs typeface="Arial" panose="020B0604020202020204" pitchFamily="34" charset="0"/>
              </a:rPr>
              <a:t> (FRL). Toutes les banques </a:t>
            </a:r>
            <a:endParaRPr lang="fr-CH" kern="1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07000"/>
              </a:lnSpc>
            </a:pPr>
            <a:r>
              <a:rPr lang="fr-CH" kern="0" dirty="0">
                <a:effectLst/>
                <a:latin typeface="Arial" panose="020B0604020202020204" pitchFamily="34" charset="0"/>
                <a:ea typeface="Times New Roman" panose="02020603050405020304" pitchFamily="18" charset="0"/>
                <a:cs typeface="Arial" panose="020B0604020202020204" pitchFamily="34" charset="0"/>
              </a:rPr>
              <a:t>garanties : titres sûrs selon BNS, ex. : obligations souveraines</a:t>
            </a: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fr-CH" kern="0" dirty="0">
                <a:effectLst/>
                <a:latin typeface="Arial" panose="020B0604020202020204" pitchFamily="34" charset="0"/>
                <a:ea typeface="Times New Roman" panose="02020603050405020304" pitchFamily="18" charset="0"/>
                <a:cs typeface="Arial" panose="020B0604020202020204" pitchFamily="34" charset="0"/>
              </a:rPr>
              <a:t>problèmes temporaires de liquidité</a:t>
            </a: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fr-CH" kern="0" dirty="0">
                <a:effectLst/>
                <a:latin typeface="Arial" panose="020B0604020202020204" pitchFamily="34" charset="0"/>
                <a:ea typeface="Times New Roman" panose="02020603050405020304" pitchFamily="18" charset="0"/>
                <a:cs typeface="Arial" panose="020B0604020202020204" pitchFamily="34" charset="0"/>
              </a:rPr>
              <a:t>taux de référence (1,5%) plus 0,5%, total 2%</a:t>
            </a:r>
          </a:p>
          <a:p>
            <a:pPr marL="457200">
              <a:lnSpc>
                <a:spcPct val="107000"/>
              </a:lnSpc>
            </a:pP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buNone/>
            </a:pPr>
            <a:r>
              <a:rPr lang="fr-CH" i="1" kern="0" dirty="0">
                <a:effectLst/>
                <a:latin typeface="Arial" panose="020B0604020202020204" pitchFamily="34" charset="0"/>
                <a:ea typeface="Times New Roman" panose="02020603050405020304" pitchFamily="18" charset="0"/>
                <a:cs typeface="Arial" panose="020B0604020202020204" pitchFamily="34" charset="0"/>
              </a:rPr>
              <a:t>2-	Emergency </a:t>
            </a:r>
            <a:r>
              <a:rPr lang="fr-CH" i="1" kern="0" dirty="0" err="1">
                <a:effectLst/>
                <a:latin typeface="Arial" panose="020B0604020202020204" pitchFamily="34" charset="0"/>
                <a:ea typeface="Times New Roman" panose="02020603050405020304" pitchFamily="18" charset="0"/>
                <a:cs typeface="Arial" panose="020B0604020202020204" pitchFamily="34" charset="0"/>
              </a:rPr>
              <a:t>liquidity</a:t>
            </a:r>
            <a:r>
              <a:rPr lang="fr-CH" i="1" kern="0" dirty="0">
                <a:effectLst/>
                <a:latin typeface="Arial" panose="020B0604020202020204" pitchFamily="34" charset="0"/>
                <a:ea typeface="Times New Roman" panose="02020603050405020304" pitchFamily="18" charset="0"/>
                <a:cs typeface="Arial" panose="020B0604020202020204" pitchFamily="34" charset="0"/>
              </a:rPr>
              <a:t> assistance</a:t>
            </a:r>
            <a:r>
              <a:rPr lang="fr-CH" kern="0" dirty="0">
                <a:effectLst/>
                <a:latin typeface="Arial" panose="020B0604020202020204" pitchFamily="34" charset="0"/>
                <a:ea typeface="Times New Roman" panose="02020603050405020304" pitchFamily="18" charset="0"/>
                <a:cs typeface="Arial" panose="020B0604020202020204" pitchFamily="34" charset="0"/>
              </a:rPr>
              <a:t> (ELA). Toutes les banques</a:t>
            </a:r>
            <a:endParaRPr lang="fr-CH" kern="1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07000"/>
              </a:lnSpc>
            </a:pPr>
            <a:r>
              <a:rPr lang="fr-CH" kern="0" dirty="0">
                <a:effectLst/>
                <a:latin typeface="Arial" panose="020B0604020202020204" pitchFamily="34" charset="0"/>
                <a:ea typeface="Times New Roman" panose="02020603050405020304" pitchFamily="18" charset="0"/>
                <a:cs typeface="Arial" panose="020B0604020202020204" pitchFamily="34" charset="0"/>
              </a:rPr>
              <a:t>garanties</a:t>
            </a:r>
            <a:r>
              <a:rPr lang="fr-CH" i="1" kern="0" dirty="0">
                <a:effectLst/>
                <a:latin typeface="Arial" panose="020B0604020202020204" pitchFamily="34" charset="0"/>
                <a:ea typeface="Times New Roman" panose="02020603050405020304" pitchFamily="18" charset="0"/>
                <a:cs typeface="Arial" panose="020B0604020202020204" pitchFamily="34" charset="0"/>
              </a:rPr>
              <a:t> </a:t>
            </a:r>
            <a:r>
              <a:rPr lang="fr-CH" kern="0" dirty="0">
                <a:effectLst/>
                <a:latin typeface="Arial" panose="020B0604020202020204" pitchFamily="34" charset="0"/>
                <a:ea typeface="Times New Roman" panose="02020603050405020304" pitchFamily="18" charset="0"/>
                <a:cs typeface="Arial" panose="020B0604020202020204" pitchFamily="34" charset="0"/>
              </a:rPr>
              <a:t>cédules hypothécaires ou de titres </a:t>
            </a: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fr-CH" kern="0" dirty="0">
                <a:effectLst/>
                <a:latin typeface="Arial" panose="020B0604020202020204" pitchFamily="34" charset="0"/>
                <a:ea typeface="Times New Roman" panose="02020603050405020304" pitchFamily="18" charset="0"/>
                <a:cs typeface="Arial" panose="020B0604020202020204" pitchFamily="34" charset="0"/>
              </a:rPr>
              <a:t>problèmes temporaires de liquidité</a:t>
            </a: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fr-CH" kern="0" dirty="0">
                <a:effectLst/>
                <a:latin typeface="Arial" panose="020B0604020202020204" pitchFamily="34" charset="0"/>
                <a:ea typeface="Times New Roman" panose="02020603050405020304" pitchFamily="18" charset="0"/>
                <a:cs typeface="Arial" panose="020B0604020202020204" pitchFamily="34" charset="0"/>
              </a:rPr>
              <a:t>taux de référence (actuellement 1,5%) plus 0,5%, total 2%</a:t>
            </a: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indent="0">
              <a:lnSpc>
                <a:spcPct val="107000"/>
              </a:lnSpc>
              <a:spcAft>
                <a:spcPts val="800"/>
              </a:spcAft>
              <a:buNone/>
            </a:pPr>
            <a:endParaRPr lang="fr-CH" kern="100" dirty="0">
              <a:effectLst/>
              <a:latin typeface="Arial" panose="020B0604020202020204" pitchFamily="34" charset="0"/>
              <a:ea typeface="Calibri" panose="020F0502020204030204" pitchFamily="34" charset="0"/>
              <a:cs typeface="Arial" panose="020B0604020202020204" pitchFamily="34" charset="0"/>
            </a:endParaRPr>
          </a:p>
          <a:p>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538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450E8C-8ED6-1B0D-EC70-8FF1FE928395}"/>
              </a:ext>
            </a:extLst>
          </p:cNvPr>
          <p:cNvSpPr>
            <a:spLocks noGrp="1"/>
          </p:cNvSpPr>
          <p:nvPr>
            <p:ph idx="1"/>
          </p:nvPr>
        </p:nvSpPr>
        <p:spPr>
          <a:xfrm>
            <a:off x="0" y="0"/>
            <a:ext cx="12192000" cy="6923314"/>
          </a:xfrm>
        </p:spPr>
        <p:txBody>
          <a:bodyPr>
            <a:noAutofit/>
          </a:bodyPr>
          <a:lstStyle/>
          <a:p>
            <a:pPr marL="0" indent="0">
              <a:lnSpc>
                <a:spcPct val="107000"/>
              </a:lnSpc>
              <a:spcAft>
                <a:spcPts val="800"/>
              </a:spcAft>
              <a:buNone/>
            </a:pPr>
            <a:r>
              <a:rPr lang="fr-CH" sz="2400" b="1" kern="0" dirty="0">
                <a:effectLst/>
                <a:latin typeface="Arial" panose="020B0604020202020204" pitchFamily="34" charset="0"/>
                <a:ea typeface="Times New Roman" panose="02020603050405020304" pitchFamily="18" charset="0"/>
                <a:cs typeface="Arial" panose="020B0604020202020204" pitchFamily="34" charset="0"/>
              </a:rPr>
              <a:t>Base légale Confédération facilités BNS supplémentaires (garantie partielle, disponible)</a:t>
            </a:r>
            <a:endParaRPr lang="fr-CH" sz="2400" kern="1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buNone/>
            </a:pPr>
            <a:r>
              <a:rPr lang="fr-CH" sz="2400" i="1" kern="0" dirty="0">
                <a:effectLst/>
                <a:latin typeface="Arial" panose="020B0604020202020204" pitchFamily="34" charset="0"/>
                <a:ea typeface="Times New Roman" panose="02020603050405020304" pitchFamily="18" charset="0"/>
                <a:cs typeface="Arial" panose="020B0604020202020204" pitchFamily="34" charset="0"/>
              </a:rPr>
              <a:t>3-	ELA⁺</a:t>
            </a:r>
            <a:r>
              <a:rPr lang="fr-CH" sz="2400" kern="0" dirty="0">
                <a:effectLst/>
                <a:latin typeface="Arial" panose="020B0604020202020204" pitchFamily="34" charset="0"/>
                <a:ea typeface="Times New Roman" panose="02020603050405020304" pitchFamily="18" charset="0"/>
                <a:cs typeface="Arial" panose="020B0604020202020204" pitchFamily="34" charset="0"/>
              </a:rPr>
              <a:t> : 100 milliards. BNS / CS. Liquidités extraordinaires </a:t>
            </a:r>
            <a:endParaRPr lang="fr-CH" sz="2400" kern="1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07000"/>
              </a:lnSpc>
            </a:pPr>
            <a:r>
              <a:rPr lang="fr-CH" sz="2400" kern="0" dirty="0">
                <a:effectLst/>
                <a:latin typeface="Arial" panose="020B0604020202020204" pitchFamily="34" charset="0"/>
                <a:ea typeface="Times New Roman" panose="02020603050405020304" pitchFamily="18" charset="0"/>
                <a:cs typeface="Arial" panose="020B0604020202020204" pitchFamily="34" charset="0"/>
              </a:rPr>
              <a:t>collatéral : non, mais </a:t>
            </a:r>
            <a:r>
              <a:rPr lang="fr-CH" sz="2400" kern="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privilège</a:t>
            </a:r>
            <a:r>
              <a:rPr lang="fr-CH" sz="2400" kern="0" dirty="0">
                <a:effectLst/>
                <a:latin typeface="Arial" panose="020B0604020202020204" pitchFamily="34" charset="0"/>
                <a:ea typeface="Times New Roman" panose="02020603050405020304" pitchFamily="18" charset="0"/>
                <a:cs typeface="Arial" panose="020B0604020202020204" pitchFamily="34" charset="0"/>
              </a:rPr>
              <a:t> de créances BNS</a:t>
            </a:r>
            <a:endParaRPr lang="fr-CH" sz="2400" kern="1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fr-CH" sz="2400" kern="0" dirty="0">
                <a:effectLst/>
                <a:latin typeface="Arial" panose="020B0604020202020204" pitchFamily="34" charset="0"/>
                <a:ea typeface="Times New Roman" panose="02020603050405020304" pitchFamily="18" charset="0"/>
                <a:cs typeface="Arial" panose="020B0604020202020204" pitchFamily="34" charset="0"/>
              </a:rPr>
              <a:t>ordonnance CF (16 mars) Garantie : non</a:t>
            </a:r>
            <a:endParaRPr lang="fr-CH" sz="2400" kern="1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fr-CH" sz="2400" kern="0" dirty="0">
                <a:effectLst/>
                <a:latin typeface="Arial" panose="020B0604020202020204" pitchFamily="34" charset="0"/>
                <a:ea typeface="Times New Roman" panose="02020603050405020304" pitchFamily="18" charset="0"/>
                <a:cs typeface="Arial" panose="020B0604020202020204" pitchFamily="34" charset="0"/>
              </a:rPr>
              <a:t>taux de référence (actuellement 1.5 %) plus 3%, total 4.5 %</a:t>
            </a:r>
            <a:endParaRPr lang="fr-CH" sz="2400" kern="1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buNone/>
            </a:pPr>
            <a:r>
              <a:rPr lang="fr-CH" sz="2400" i="1" kern="0" dirty="0">
                <a:effectLst/>
                <a:latin typeface="Arial" panose="020B0604020202020204" pitchFamily="34" charset="0"/>
                <a:ea typeface="Times New Roman" panose="02020603050405020304" pitchFamily="18" charset="0"/>
                <a:cs typeface="Arial" panose="020B0604020202020204" pitchFamily="34" charset="0"/>
              </a:rPr>
              <a:t>4-	Mécanisme public de garantie des liquidités</a:t>
            </a:r>
            <a:r>
              <a:rPr lang="fr-CH" sz="2400" kern="0" dirty="0">
                <a:effectLst/>
                <a:latin typeface="Arial" panose="020B0604020202020204" pitchFamily="34" charset="0"/>
                <a:ea typeface="Times New Roman" panose="02020603050405020304" pitchFamily="18" charset="0"/>
                <a:cs typeface="Arial" panose="020B0604020202020204" pitchFamily="34" charset="0"/>
              </a:rPr>
              <a:t> (PLB) : 100 milliards BNS / CS   	liquidités extraord</a:t>
            </a:r>
            <a:r>
              <a:rPr lang="fr-CH" sz="2400" kern="0" dirty="0">
                <a:latin typeface="Arial" panose="020B0604020202020204" pitchFamily="34" charset="0"/>
                <a:ea typeface="Times New Roman" panose="02020603050405020304" pitchFamily="18" charset="0"/>
                <a:cs typeface="Arial" panose="020B0604020202020204" pitchFamily="34" charset="0"/>
              </a:rPr>
              <a:t>inaires</a:t>
            </a:r>
            <a:endParaRPr lang="fr-CH" sz="2400" kern="1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07000"/>
              </a:lnSpc>
            </a:pPr>
            <a:r>
              <a:rPr lang="fr-CH" sz="2400" kern="0" dirty="0">
                <a:effectLst/>
                <a:latin typeface="Arial" panose="020B0604020202020204" pitchFamily="34" charset="0"/>
                <a:ea typeface="Times New Roman" panose="02020603050405020304" pitchFamily="18" charset="0"/>
                <a:cs typeface="Arial" panose="020B0604020202020204" pitchFamily="34" charset="0"/>
              </a:rPr>
              <a:t>collatéral : non, mais </a:t>
            </a:r>
            <a:r>
              <a:rPr lang="fr-CH" sz="2400" kern="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garantie</a:t>
            </a:r>
            <a:r>
              <a:rPr lang="fr-CH" sz="2400" kern="0" dirty="0">
                <a:effectLst/>
                <a:latin typeface="Arial" panose="020B0604020202020204" pitchFamily="34" charset="0"/>
                <a:ea typeface="Times New Roman" panose="02020603050405020304" pitchFamily="18" charset="0"/>
                <a:cs typeface="Arial" panose="020B0604020202020204" pitchFamily="34" charset="0"/>
              </a:rPr>
              <a:t> </a:t>
            </a:r>
            <a:r>
              <a:rPr lang="fr-CH" sz="2400" kern="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Conf</a:t>
            </a:r>
            <a:endParaRPr lang="fr-CH" sz="2400" kern="10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fr-CH" sz="2400" kern="0" dirty="0">
                <a:effectLst/>
                <a:latin typeface="Arial" panose="020B0604020202020204" pitchFamily="34" charset="0"/>
                <a:ea typeface="Times New Roman" panose="02020603050405020304" pitchFamily="18" charset="0"/>
                <a:cs typeface="Arial" panose="020B0604020202020204" pitchFamily="34" charset="0"/>
              </a:rPr>
              <a:t>taux de référence (actuellement 1.5 %) plus 3%, total 4.5 %</a:t>
            </a:r>
            <a:endParaRPr lang="fr-CH" sz="2400" kern="1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fr-CH" sz="2400" kern="0" dirty="0">
                <a:effectLst/>
                <a:latin typeface="Arial" panose="020B0604020202020204" pitchFamily="34" charset="0"/>
                <a:ea typeface="Times New Roman" panose="02020603050405020304" pitchFamily="18" charset="0"/>
                <a:cs typeface="Arial" panose="020B0604020202020204" pitchFamily="34" charset="0"/>
              </a:rPr>
              <a:t>3% partagés à parts égales entre BNS et CF</a:t>
            </a:r>
            <a:endParaRPr lang="fr-CH" sz="2400" kern="1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fr-CH" sz="2400" kern="0" dirty="0">
                <a:effectLst/>
                <a:latin typeface="Arial" panose="020B0604020202020204" pitchFamily="34" charset="0"/>
                <a:ea typeface="Times New Roman" panose="02020603050405020304" pitchFamily="18" charset="0"/>
                <a:cs typeface="Arial" panose="020B0604020202020204" pitchFamily="34" charset="0"/>
              </a:rPr>
              <a:t>CF : prime d’engagement 0,25 % (s/montant maximal garantie de défaut) = 250 millions, un an dû par BNS</a:t>
            </a:r>
            <a:endParaRPr lang="fr-CH" sz="2400" kern="1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buNone/>
            </a:pPr>
            <a:r>
              <a:rPr lang="fr-CH" sz="2400" kern="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Garantie Conf </a:t>
            </a:r>
            <a:r>
              <a:rPr lang="fr-CH" sz="2400" kern="0" dirty="0">
                <a:effectLst/>
                <a:latin typeface="Arial" panose="020B0604020202020204" pitchFamily="34" charset="0"/>
                <a:ea typeface="Times New Roman" panose="02020603050405020304" pitchFamily="18" charset="0"/>
                <a:cs typeface="Arial" panose="020B0604020202020204" pitchFamily="34" charset="0"/>
              </a:rPr>
              <a:t>/ UBS : 9 milliards</a:t>
            </a:r>
            <a:r>
              <a:rPr lang="fr-CH" sz="2400" b="1" kern="0" dirty="0">
                <a:effectLst/>
                <a:latin typeface="Arial" panose="020B0604020202020204" pitchFamily="34" charset="0"/>
                <a:ea typeface="Times New Roman" panose="02020603050405020304" pitchFamily="18" charset="0"/>
                <a:cs typeface="Arial" panose="020B0604020202020204" pitchFamily="34" charset="0"/>
              </a:rPr>
              <a:t> </a:t>
            </a:r>
            <a:r>
              <a:rPr lang="fr-CH" sz="2400" kern="0" dirty="0">
                <a:effectLst/>
                <a:latin typeface="Arial" panose="020B0604020202020204" pitchFamily="34" charset="0"/>
                <a:ea typeface="Times New Roman" panose="02020603050405020304" pitchFamily="18" charset="0"/>
                <a:cs typeface="Arial" panose="020B0604020202020204" pitchFamily="34" charset="0"/>
              </a:rPr>
              <a:t>(premiers 5 milliards à charge d’UBS).</a:t>
            </a:r>
            <a:endParaRPr lang="fr-CH" sz="24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fr-CH" sz="2400" kern="0" dirty="0">
                <a:effectLst/>
                <a:latin typeface="Arial" panose="020B0604020202020204" pitchFamily="34" charset="0"/>
                <a:ea typeface="Times New Roman" panose="02020603050405020304" pitchFamily="18" charset="0"/>
                <a:cs typeface="Arial" panose="020B0604020202020204" pitchFamily="34" charset="0"/>
              </a:rPr>
              <a:t>Le résultat net pour la Confédération dépendra aussi du remboursement des prêts et des éventuelles pertes qu’elle a aussi garanties, à hauteur de 9 milliards </a:t>
            </a:r>
            <a:endParaRPr lang="fr-CH" sz="2400" kern="100" dirty="0">
              <a:effectLst/>
              <a:latin typeface="Arial" panose="020B0604020202020204" pitchFamily="34" charset="0"/>
              <a:ea typeface="Calibri" panose="020F0502020204030204" pitchFamily="34" charset="0"/>
              <a:cs typeface="Arial" panose="020B0604020202020204" pitchFamily="34" charset="0"/>
            </a:endParaRPr>
          </a:p>
          <a:p>
            <a:endParaRPr lang="fr-CH"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995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774AAF1-F5AF-06D1-87C6-76FF157180BF}"/>
              </a:ext>
            </a:extLst>
          </p:cNvPr>
          <p:cNvSpPr>
            <a:spLocks noGrp="1"/>
          </p:cNvSpPr>
          <p:nvPr>
            <p:ph idx="1"/>
          </p:nvPr>
        </p:nvSpPr>
        <p:spPr>
          <a:xfrm>
            <a:off x="0" y="0"/>
            <a:ext cx="12192000" cy="6858000"/>
          </a:xfrm>
        </p:spPr>
        <p:txBody>
          <a:bodyPr>
            <a:normAutofit/>
          </a:bodyPr>
          <a:lstStyle/>
          <a:p>
            <a:pPr marL="0" indent="0" algn="ctr">
              <a:buNone/>
            </a:pPr>
            <a:r>
              <a:rPr lang="fr-FR" b="1" i="0" dirty="0">
                <a:solidFill>
                  <a:srgbClr val="1A1A1A"/>
                </a:solidFill>
                <a:effectLst/>
                <a:latin typeface="BatonTurbo Hvy Heavy"/>
              </a:rPr>
              <a:t>AT1 sans valeur</a:t>
            </a:r>
          </a:p>
          <a:p>
            <a:pPr marL="0" indent="0" algn="just">
              <a:buNone/>
            </a:pPr>
            <a:r>
              <a:rPr lang="fr-FR" b="0" i="0" dirty="0">
                <a:solidFill>
                  <a:srgbClr val="1A1A1A"/>
                </a:solidFill>
                <a:effectLst/>
                <a:latin typeface="BatonTurbo Regular"/>
              </a:rPr>
              <a:t>Le rachat va faire perdre </a:t>
            </a:r>
            <a:r>
              <a:rPr lang="fr-FR" b="0" i="0" dirty="0">
                <a:solidFill>
                  <a:srgbClr val="1A1A1A"/>
                </a:solidFill>
                <a:effectLst/>
                <a:highlight>
                  <a:srgbClr val="FFFF00"/>
                </a:highlight>
                <a:latin typeface="BatonTurbo Regular"/>
              </a:rPr>
              <a:t>16 milliards </a:t>
            </a:r>
            <a:r>
              <a:rPr lang="fr-FR" b="0" i="0" dirty="0">
                <a:solidFill>
                  <a:srgbClr val="1A1A1A"/>
                </a:solidFill>
                <a:effectLst/>
                <a:latin typeface="BatonTurbo Regular"/>
              </a:rPr>
              <a:t>de francs à des détenteurs d’obligations à risque dites </a:t>
            </a:r>
            <a:r>
              <a:rPr lang="fr-FR" b="0" i="0" dirty="0" err="1">
                <a:solidFill>
                  <a:srgbClr val="1A1A1A"/>
                </a:solidFill>
                <a:effectLst/>
                <a:highlight>
                  <a:srgbClr val="FFFF00"/>
                </a:highlight>
                <a:latin typeface="BatonTurbo Regular"/>
              </a:rPr>
              <a:t>Additionnal</a:t>
            </a:r>
            <a:r>
              <a:rPr lang="fr-FR" b="0" i="0" dirty="0">
                <a:solidFill>
                  <a:srgbClr val="1A1A1A"/>
                </a:solidFill>
                <a:effectLst/>
                <a:highlight>
                  <a:srgbClr val="FFFF00"/>
                </a:highlight>
                <a:latin typeface="BatonTurbo Regular"/>
              </a:rPr>
              <a:t> Tier 1</a:t>
            </a:r>
            <a:r>
              <a:rPr lang="fr-FR" b="0" i="0" dirty="0">
                <a:solidFill>
                  <a:srgbClr val="1A1A1A"/>
                </a:solidFill>
                <a:effectLst/>
                <a:latin typeface="BatonTurbo Regular"/>
              </a:rPr>
              <a:t>, a indiqué le gendarme suisse des marchés dans le communiqué approuvant la fusion. Le soutien exceptionnel de l’État fédéral «déclenche un </a:t>
            </a:r>
            <a:r>
              <a:rPr lang="fr-FR" b="0" i="0" dirty="0">
                <a:solidFill>
                  <a:srgbClr val="1A1A1A"/>
                </a:solidFill>
                <a:effectLst/>
                <a:highlight>
                  <a:srgbClr val="FFFF00"/>
                </a:highlight>
                <a:latin typeface="BatonTurbo Regular"/>
              </a:rPr>
              <a:t>amortissement complet </a:t>
            </a:r>
            <a:r>
              <a:rPr lang="fr-FR" b="0" i="0" dirty="0">
                <a:solidFill>
                  <a:srgbClr val="1A1A1A"/>
                </a:solidFill>
                <a:effectLst/>
                <a:latin typeface="BatonTurbo Regular"/>
              </a:rPr>
              <a:t>de la valeur nominale de tous les emprunts AT1 de </a:t>
            </a:r>
            <a:r>
              <a:rPr lang="fr-FR" b="0" i="0" dirty="0" err="1">
                <a:solidFill>
                  <a:srgbClr val="1A1A1A"/>
                </a:solidFill>
                <a:effectLst/>
                <a:latin typeface="BatonTurbo Regular"/>
              </a:rPr>
              <a:t>Credit</a:t>
            </a:r>
            <a:r>
              <a:rPr lang="fr-FR" b="0" i="0" dirty="0">
                <a:solidFill>
                  <a:srgbClr val="1A1A1A"/>
                </a:solidFill>
                <a:effectLst/>
                <a:latin typeface="BatonTurbo Regular"/>
              </a:rPr>
              <a:t> Suisse pour un volume d’environ 16 milliards de francs», a expliqué la </a:t>
            </a:r>
            <a:r>
              <a:rPr lang="fr-FR" b="0" i="0" dirty="0" err="1">
                <a:solidFill>
                  <a:srgbClr val="1A1A1A"/>
                </a:solidFill>
                <a:effectLst/>
                <a:latin typeface="BatonTurbo Regular"/>
              </a:rPr>
              <a:t>Finma</a:t>
            </a:r>
            <a:r>
              <a:rPr lang="fr-FR" b="0" i="0" dirty="0">
                <a:solidFill>
                  <a:srgbClr val="1A1A1A"/>
                </a:solidFill>
                <a:effectLst/>
                <a:latin typeface="BatonTurbo Regular"/>
              </a:rPr>
              <a:t>, ajoutant que cela permettrait une augmentation des fonds propres de base de la banque.</a:t>
            </a:r>
          </a:p>
          <a:p>
            <a:pPr marL="0" indent="0" algn="just">
              <a:buNone/>
            </a:pPr>
            <a:r>
              <a:rPr lang="fr-FR" b="0" i="0" dirty="0">
                <a:solidFill>
                  <a:srgbClr val="1A1A1A"/>
                </a:solidFill>
                <a:effectLst/>
                <a:latin typeface="BatonTurbo Regular"/>
              </a:rPr>
              <a:t>Ces titres de dette, connus sous le nom de </a:t>
            </a:r>
            <a:r>
              <a:rPr lang="fr-FR" b="0" i="0" dirty="0" err="1">
                <a:solidFill>
                  <a:srgbClr val="1A1A1A"/>
                </a:solidFill>
                <a:effectLst/>
                <a:highlight>
                  <a:srgbClr val="FFFF00"/>
                </a:highlight>
                <a:latin typeface="BatonTurbo Regular"/>
              </a:rPr>
              <a:t>CoCo</a:t>
            </a:r>
            <a:r>
              <a:rPr lang="fr-FR" b="0" i="0" dirty="0">
                <a:solidFill>
                  <a:srgbClr val="1A1A1A"/>
                </a:solidFill>
                <a:effectLst/>
                <a:highlight>
                  <a:srgbClr val="FFFF00"/>
                </a:highlight>
                <a:latin typeface="BatonTurbo Regular"/>
              </a:rPr>
              <a:t>,</a:t>
            </a:r>
            <a:r>
              <a:rPr lang="fr-FR" b="0" i="0" dirty="0">
                <a:solidFill>
                  <a:srgbClr val="1A1A1A"/>
                </a:solidFill>
                <a:effectLst/>
                <a:latin typeface="BatonTurbo Regular"/>
              </a:rPr>
              <a:t> ont été créés dans le sillage de la crise financière de </a:t>
            </a:r>
            <a:r>
              <a:rPr lang="fr-FR" b="0" i="0" dirty="0">
                <a:solidFill>
                  <a:srgbClr val="1A1A1A"/>
                </a:solidFill>
                <a:effectLst/>
                <a:highlight>
                  <a:srgbClr val="FFFF00"/>
                </a:highlight>
                <a:latin typeface="BatonTurbo Regular"/>
              </a:rPr>
              <a:t>2008</a:t>
            </a:r>
            <a:r>
              <a:rPr lang="fr-FR" b="0" i="0" dirty="0">
                <a:solidFill>
                  <a:srgbClr val="1A1A1A"/>
                </a:solidFill>
                <a:effectLst/>
                <a:latin typeface="BatonTurbo Regular"/>
              </a:rPr>
              <a:t> et entrent dans le </a:t>
            </a:r>
            <a:r>
              <a:rPr lang="fr-FR" b="0" i="0" dirty="0">
                <a:solidFill>
                  <a:srgbClr val="1A1A1A"/>
                </a:solidFill>
                <a:effectLst/>
                <a:highlight>
                  <a:srgbClr val="FFFF00"/>
                </a:highlight>
                <a:latin typeface="BatonTurbo Regular"/>
              </a:rPr>
              <a:t>calcul des fonds propres </a:t>
            </a:r>
            <a:r>
              <a:rPr lang="fr-FR" b="0" i="0" dirty="0">
                <a:solidFill>
                  <a:srgbClr val="1A1A1A"/>
                </a:solidFill>
                <a:effectLst/>
                <a:latin typeface="BatonTurbo Regular"/>
              </a:rPr>
              <a:t>d’une banque. </a:t>
            </a:r>
            <a:r>
              <a:rPr lang="fr-FR" b="0" i="0" dirty="0">
                <a:solidFill>
                  <a:srgbClr val="1A1A1A"/>
                </a:solidFill>
                <a:effectLst/>
                <a:highlight>
                  <a:srgbClr val="00FF00"/>
                </a:highlight>
                <a:latin typeface="BatonTurbo Regular"/>
              </a:rPr>
              <a:t>Les détenteurs de ces titres de dettes arrivent normalement avant les actionnaires dans l’ordre de priorité de remboursement en cas de faillite</a:t>
            </a:r>
            <a:r>
              <a:rPr lang="fr-FR" b="0" i="0" dirty="0">
                <a:solidFill>
                  <a:srgbClr val="1A1A1A"/>
                </a:solidFill>
                <a:effectLst/>
                <a:latin typeface="BatonTurbo Regular"/>
              </a:rPr>
              <a:t>. Or les autorités suisses ont décidé de leur faire porter une partie du fardeau financier dans le cadre du rachat de </a:t>
            </a:r>
            <a:r>
              <a:rPr lang="fr-FR" b="0" i="0" dirty="0" err="1">
                <a:solidFill>
                  <a:srgbClr val="1A1A1A"/>
                </a:solidFill>
                <a:effectLst/>
                <a:latin typeface="BatonTurbo Regular"/>
              </a:rPr>
              <a:t>Credit</a:t>
            </a:r>
            <a:r>
              <a:rPr lang="fr-FR" b="0" i="0" dirty="0">
                <a:solidFill>
                  <a:srgbClr val="1A1A1A"/>
                </a:solidFill>
                <a:effectLst/>
                <a:latin typeface="BatonTurbo Regular"/>
              </a:rPr>
              <a:t> Suisse. </a:t>
            </a:r>
            <a:r>
              <a:rPr lang="fr-FR" b="0" i="0" dirty="0">
                <a:solidFill>
                  <a:srgbClr val="1A1A1A"/>
                </a:solidFill>
                <a:effectLst/>
                <a:highlight>
                  <a:srgbClr val="00FF00"/>
                </a:highlight>
                <a:latin typeface="BatonTurbo Regular"/>
              </a:rPr>
              <a:t>À l’inverse, les actionnaires vont toucher au total 3 milliards de francs ou 76 centimes par action. 5000 employés ont reçu 400 millions d’AT1 comptant pour 20 % de leur bonus. Ils poursuivent CS. </a:t>
            </a:r>
          </a:p>
          <a:p>
            <a:pPr marL="0" indent="0">
              <a:buNone/>
            </a:pPr>
            <a:endParaRPr lang="fr-CH" dirty="0"/>
          </a:p>
        </p:txBody>
      </p:sp>
    </p:spTree>
    <p:extLst>
      <p:ext uri="{BB962C8B-B14F-4D97-AF65-F5344CB8AC3E}">
        <p14:creationId xmlns:p14="http://schemas.microsoft.com/office/powerpoint/2010/main" val="105986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6F76B12-C6CF-63E6-1D0F-03E6B507026A}"/>
              </a:ext>
            </a:extLst>
          </p:cNvPr>
          <p:cNvSpPr>
            <a:spLocks noGrp="1"/>
          </p:cNvSpPr>
          <p:nvPr>
            <p:ph idx="1"/>
          </p:nvPr>
        </p:nvSpPr>
        <p:spPr>
          <a:xfrm>
            <a:off x="0" y="0"/>
            <a:ext cx="12192000" cy="6979298"/>
          </a:xfrm>
        </p:spPr>
        <p:txBody>
          <a:bodyPr>
            <a:noAutofit/>
          </a:bodyPr>
          <a:lstStyle/>
          <a:p>
            <a:endParaRPr lang="fr-CH" i="1" dirty="0">
              <a:latin typeface="Arial" panose="020B0604020202020204" pitchFamily="34" charset="0"/>
              <a:ea typeface="Calibri" panose="020F050202020403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			</a:t>
            </a:r>
            <a:r>
              <a:rPr lang="fr-FR" i="1" dirty="0">
                <a:latin typeface="Baskerville Old Face" panose="02020602080505020303" pitchFamily="18" charset="0"/>
                <a:cs typeface="Arial" panose="020B0604020202020204" pitchFamily="34" charset="0"/>
              </a:rPr>
              <a:t>Je suis l'alpha et l'oméga […], celui qui est, qui était					et 	et qui vient (</a:t>
            </a:r>
            <a:r>
              <a:rPr lang="fr-FR" i="1" dirty="0" err="1">
                <a:latin typeface="Baskerville Old Face" panose="02020602080505020303" pitchFamily="18" charset="0"/>
                <a:cs typeface="Arial" panose="020B0604020202020204" pitchFamily="34" charset="0"/>
              </a:rPr>
              <a:t>Ap</a:t>
            </a:r>
            <a:r>
              <a:rPr lang="fr-FR" i="1" dirty="0">
                <a:latin typeface="Baskerville Old Face" panose="02020602080505020303" pitchFamily="18" charset="0"/>
                <a:cs typeface="Arial" panose="020B0604020202020204" pitchFamily="34" charset="0"/>
              </a:rPr>
              <a:t> 1,8). Je suis Celui qui suis (Ex 3,14) </a:t>
            </a:r>
            <a:r>
              <a:rPr lang="fr-FR" dirty="0">
                <a:latin typeface="Arial" panose="020B0604020202020204" pitchFamily="34" charset="0"/>
                <a:cs typeface="Arial" panose="020B0604020202020204" pitchFamily="34" charset="0"/>
              </a:rPr>
              <a:t>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		    </a:t>
            </a:r>
            <a:r>
              <a:rPr lang="fr-FR" i="1" dirty="0">
                <a:latin typeface="Arial" panose="020B0604020202020204" pitchFamily="34" charset="0"/>
                <a:cs typeface="Arial" panose="020B0604020202020204" pitchFamily="34" charset="0"/>
              </a:rPr>
              <a:t>essentialisme</a:t>
            </a:r>
            <a:r>
              <a:rPr lang="fr-FR" dirty="0">
                <a:latin typeface="Arial" panose="020B0604020202020204" pitchFamily="34" charset="0"/>
                <a:cs typeface="Arial" panose="020B0604020202020204" pitchFamily="34" charset="0"/>
              </a:rPr>
              <a:t> : Loi, Vérité / réel : crise, dévoilement, choix </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		la banque           : labo anthropologique - </a:t>
            </a:r>
            <a:r>
              <a:rPr lang="el-GR" dirty="0">
                <a:latin typeface="Arial" panose="020B0604020202020204" pitchFamily="34" charset="0"/>
                <a:cs typeface="Arial" panose="020B0604020202020204" pitchFamily="34" charset="0"/>
              </a:rPr>
              <a:t>ΣΔ</a:t>
            </a:r>
            <a:r>
              <a:rPr lang="fr-FR" i="1" dirty="0">
                <a:latin typeface="Arial" panose="020B0604020202020204" pitchFamily="34" charset="0"/>
                <a:cs typeface="Arial" panose="020B0604020202020204" pitchFamily="34" charset="0"/>
              </a:rPr>
              <a:t>cultures </a:t>
            </a:r>
            <a:r>
              <a:rPr lang="fr-FR" dirty="0">
                <a:latin typeface="Arial" panose="020B0604020202020204" pitchFamily="34" charset="0"/>
                <a:cs typeface="Arial" panose="020B0604020202020204" pitchFamily="34" charset="0"/>
              </a:rPr>
              <a:t>:</a:t>
            </a:r>
            <a:r>
              <a:rPr lang="fr-FR" i="1" dirty="0">
                <a:latin typeface="Arial" panose="020B0604020202020204" pitchFamily="34" charset="0"/>
                <a:cs typeface="Arial" panose="020B0604020202020204" pitchFamily="34" charset="0"/>
              </a:rPr>
              <a:t> </a:t>
            </a:r>
          </a:p>
          <a:p>
            <a:pPr marL="0" indent="0">
              <a:buNone/>
            </a:pPr>
            <a:r>
              <a:rPr lang="fr-FR" i="1" dirty="0">
                <a:latin typeface="Arial" panose="020B0604020202020204" pitchFamily="34" charset="0"/>
                <a:cs typeface="Arial" panose="020B0604020202020204" pitchFamily="34" charset="0"/>
              </a:rPr>
              <a:t>    </a:t>
            </a:r>
            <a:r>
              <a:rPr lang="fr-FR" i="1" dirty="0" err="1">
                <a:latin typeface="Arial" panose="020B0604020202020204" pitchFamily="34" charset="0"/>
                <a:cs typeface="Arial" panose="020B0604020202020204" pitchFamily="34" charset="0"/>
              </a:rPr>
              <a:t>credere</a:t>
            </a:r>
            <a:r>
              <a:rPr lang="fr-FR" i="1" dirty="0">
                <a:latin typeface="Arial" panose="020B0604020202020204" pitchFamily="34" charset="0"/>
                <a:cs typeface="Arial" panose="020B0604020202020204" pitchFamily="34" charset="0"/>
              </a:rPr>
              <a:t>, </a:t>
            </a:r>
            <a:r>
              <a:rPr lang="fr-FR" i="1" dirty="0" err="1">
                <a:latin typeface="Arial" panose="020B0604020202020204" pitchFamily="34" charset="0"/>
                <a:cs typeface="Arial" panose="020B0604020202020204" pitchFamily="34" charset="0"/>
              </a:rPr>
              <a:t>cumfidere</a:t>
            </a:r>
            <a:r>
              <a:rPr lang="fr-FR" i="1" dirty="0">
                <a:latin typeface="Arial" panose="020B0604020202020204" pitchFamily="34" charset="0"/>
                <a:cs typeface="Arial" panose="020B0604020202020204" pitchFamily="34" charset="0"/>
              </a:rPr>
              <a:t> ; crédit, confiance, utilité ; </a:t>
            </a:r>
            <a:r>
              <a:rPr lang="fr-FR" i="1" strike="dblStrike" dirty="0">
                <a:latin typeface="Arial" panose="020B0604020202020204" pitchFamily="34" charset="0"/>
                <a:cs typeface="Arial" panose="020B0604020202020204" pitchFamily="34" charset="0"/>
              </a:rPr>
              <a:t>éthique</a:t>
            </a:r>
            <a:r>
              <a:rPr lang="fr-FR" i="1" dirty="0">
                <a:latin typeface="Arial" panose="020B0604020202020204" pitchFamily="34" charset="0"/>
                <a:cs typeface="Arial" panose="020B0604020202020204" pitchFamily="34" charset="0"/>
              </a:rPr>
              <a:t>. Responsabilité ?</a:t>
            </a:r>
            <a:br>
              <a:rPr lang="fr-FR" dirty="0">
                <a:latin typeface="Arial" panose="020B0604020202020204" pitchFamily="34" charset="0"/>
                <a:cs typeface="Arial" panose="020B0604020202020204" pitchFamily="34" charset="0"/>
              </a:rPr>
            </a:b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1970-87-00 </a:t>
            </a:r>
            <a:r>
              <a:rPr lang="fr-FR" strike="dblStrike" dirty="0">
                <a:latin typeface="Arial" panose="020B0604020202020204" pitchFamily="34" charset="0"/>
                <a:cs typeface="Arial" panose="020B0604020202020204" pitchFamily="34" charset="0"/>
              </a:rPr>
              <a:t>inflation</a:t>
            </a:r>
            <a:r>
              <a:rPr lang="fr-FR" dirty="0">
                <a:latin typeface="Arial" panose="020B0604020202020204" pitchFamily="34" charset="0"/>
                <a:cs typeface="Arial" panose="020B0604020202020204" pitchFamily="34" charset="0"/>
              </a:rPr>
              <a:t> - crises, </a:t>
            </a:r>
            <a:r>
              <a:rPr lang="fr-FR" b="1" dirty="0">
                <a:latin typeface="Arial" panose="020B0604020202020204" pitchFamily="34" charset="0"/>
                <a:cs typeface="Arial" panose="020B0604020202020204" pitchFamily="34" charset="0"/>
              </a:rPr>
              <a:t>science</a:t>
            </a:r>
            <a:r>
              <a:rPr lang="fr-FR" dirty="0">
                <a:latin typeface="Arial" panose="020B0604020202020204" pitchFamily="34" charset="0"/>
                <a:cs typeface="Arial" panose="020B0604020202020204" pitchFamily="34" charset="0"/>
              </a:rPr>
              <a:t> = </a:t>
            </a:r>
            <a:r>
              <a:rPr lang="fr-FR" b="1" dirty="0">
                <a:latin typeface="Arial" panose="020B0604020202020204" pitchFamily="34" charset="0"/>
                <a:cs typeface="Arial" panose="020B0604020202020204" pitchFamily="34" charset="0"/>
              </a:rPr>
              <a:t>dogme : </a:t>
            </a:r>
            <a:r>
              <a:rPr lang="fr-CH" dirty="0">
                <a:latin typeface="Arial" panose="020B0604020202020204" pitchFamily="34" charset="0"/>
                <a:cs typeface="Arial" panose="020B0604020202020204" pitchFamily="34" charset="0"/>
              </a:rPr>
              <a:t>Chicago, M Friedman, A Greenspan ; JP Morgan, G Sachs, CS) </a:t>
            </a:r>
            <a:r>
              <a:rPr lang="fr-CH" dirty="0">
                <a:highlight>
                  <a:srgbClr val="00FF00"/>
                </a:highlight>
                <a:latin typeface="Arial" panose="020B0604020202020204" pitchFamily="34" charset="0"/>
                <a:cs typeface="Arial" panose="020B0604020202020204" pitchFamily="34" charset="0"/>
              </a:rPr>
              <a:t>néolibéralisme</a:t>
            </a:r>
            <a:r>
              <a:rPr lang="fr-CH" dirty="0">
                <a:highlight>
                  <a:srgbClr val="FFFF00"/>
                </a:highlight>
                <a:latin typeface="Arial" panose="020B0604020202020204" pitchFamily="34" charset="0"/>
                <a:cs typeface="Arial" panose="020B0604020202020204" pitchFamily="34" charset="0"/>
              </a:rPr>
              <a:t>, liquidités bancaires  </a:t>
            </a:r>
          </a:p>
          <a:p>
            <a:pPr marL="0" indent="0">
              <a:buNone/>
            </a:pPr>
            <a:r>
              <a:rPr lang="fr-CH" dirty="0">
                <a:latin typeface="Arial" panose="020B0604020202020204" pitchFamily="34" charset="0"/>
                <a:cs typeface="Arial" panose="020B0604020202020204" pitchFamily="34" charset="0"/>
              </a:rPr>
              <a:t>01-08-12-20-22 </a:t>
            </a:r>
            <a:r>
              <a:rPr lang="fr-CH" strike="dblStrike" dirty="0">
                <a:latin typeface="Arial" panose="020B0604020202020204" pitchFamily="34" charset="0"/>
                <a:cs typeface="Arial" panose="020B0604020202020204" pitchFamily="34" charset="0"/>
              </a:rPr>
              <a:t>confiance</a:t>
            </a:r>
            <a:r>
              <a:rPr lang="fr-CH" dirty="0">
                <a:latin typeface="Arial" panose="020B0604020202020204" pitchFamily="34" charset="0"/>
                <a:cs typeface="Arial" panose="020B0604020202020204" pitchFamily="34" charset="0"/>
              </a:rPr>
              <a:t> - crises, </a:t>
            </a:r>
            <a:r>
              <a:rPr lang="fr-CH" b="1" dirty="0">
                <a:latin typeface="Arial" panose="020B0604020202020204" pitchFamily="34" charset="0"/>
                <a:cs typeface="Arial" panose="020B0604020202020204" pitchFamily="34" charset="0"/>
              </a:rPr>
              <a:t>mythe</a:t>
            </a:r>
            <a:r>
              <a:rPr lang="fr-CH" dirty="0">
                <a:latin typeface="Arial" panose="020B0604020202020204" pitchFamily="34" charset="0"/>
                <a:cs typeface="Arial" panose="020B0604020202020204" pitchFamily="34" charset="0"/>
              </a:rPr>
              <a:t> </a:t>
            </a:r>
            <a:r>
              <a:rPr lang="fr-CH" b="1" dirty="0">
                <a:latin typeface="Arial" panose="020B0604020202020204" pitchFamily="34" charset="0"/>
                <a:cs typeface="Arial" panose="020B0604020202020204" pitchFamily="34" charset="0"/>
              </a:rPr>
              <a:t>=</a:t>
            </a:r>
            <a:r>
              <a:rPr lang="fr-CH" dirty="0">
                <a:latin typeface="Arial" panose="020B0604020202020204" pitchFamily="34" charset="0"/>
                <a:cs typeface="Arial" panose="020B0604020202020204" pitchFamily="34" charset="0"/>
              </a:rPr>
              <a:t> </a:t>
            </a:r>
            <a:r>
              <a:rPr lang="fr-CH" b="1" dirty="0">
                <a:latin typeface="Arial" panose="020B0604020202020204" pitchFamily="34" charset="0"/>
                <a:cs typeface="Arial" panose="020B0604020202020204" pitchFamily="34" charset="0"/>
              </a:rPr>
              <a:t>religion</a:t>
            </a:r>
            <a:r>
              <a:rPr lang="fr-CH" dirty="0">
                <a:latin typeface="Arial" panose="020B0604020202020204" pitchFamily="34" charset="0"/>
                <a:cs typeface="Arial" panose="020B0604020202020204" pitchFamily="34" charset="0"/>
              </a:rPr>
              <a:t> : Dieu $ (</a:t>
            </a:r>
            <a:r>
              <a:rPr lang="fr-CH" i="1" dirty="0">
                <a:latin typeface="Arial" panose="020B0604020202020204" pitchFamily="34" charset="0"/>
                <a:cs typeface="Arial" panose="020B0604020202020204" pitchFamily="34" charset="0"/>
              </a:rPr>
              <a:t>credo</a:t>
            </a:r>
            <a:r>
              <a:rPr lang="fr-CH" dirty="0">
                <a:latin typeface="Arial" panose="020B0604020202020204" pitchFamily="34" charset="0"/>
                <a:cs typeface="Arial" panose="020B0604020202020204" pitchFamily="34" charset="0"/>
              </a:rPr>
              <a:t>), </a:t>
            </a:r>
            <a:r>
              <a:rPr lang="fr-CH" dirty="0">
                <a:highlight>
                  <a:srgbClr val="00FF00"/>
                </a:highlight>
                <a:latin typeface="Arial" panose="020B0604020202020204" pitchFamily="34" charset="0"/>
                <a:cs typeface="Arial" panose="020B0604020202020204" pitchFamily="34" charset="0"/>
              </a:rPr>
              <a:t>post-libéralisme, </a:t>
            </a:r>
            <a:r>
              <a:rPr lang="fr-CH" dirty="0">
                <a:highlight>
                  <a:srgbClr val="FFFF00"/>
                </a:highlight>
                <a:latin typeface="Arial" panose="020B0604020202020204" pitchFamily="34" charset="0"/>
                <a:cs typeface="Arial" panose="020B0604020202020204" pitchFamily="34" charset="0"/>
              </a:rPr>
              <a:t>liquidités financières </a:t>
            </a:r>
            <a:r>
              <a:rPr lang="fr-CH" dirty="0">
                <a:latin typeface="Arial" panose="020B0604020202020204" pitchFamily="34" charset="0"/>
                <a:cs typeface="Arial" panose="020B0604020202020204" pitchFamily="34" charset="0"/>
              </a:rPr>
              <a:t>(</a:t>
            </a:r>
            <a:r>
              <a:rPr lang="fr-CH" i="1" dirty="0">
                <a:latin typeface="Arial" panose="020B0604020202020204" pitchFamily="34" charset="0"/>
                <a:cs typeface="Arial" panose="020B0604020202020204" pitchFamily="34" charset="0"/>
              </a:rPr>
              <a:t>Ø </a:t>
            </a:r>
            <a:r>
              <a:rPr lang="fr-CH" i="1" u="sng" dirty="0">
                <a:latin typeface="Arial" panose="020B0604020202020204" pitchFamily="34" charset="0"/>
                <a:cs typeface="Arial" panose="020B0604020202020204" pitchFamily="34" charset="0"/>
              </a:rPr>
              <a:t>?</a:t>
            </a:r>
            <a:r>
              <a:rPr lang="fr-CH" i="1" dirty="0">
                <a:latin typeface="Arial" panose="020B0604020202020204" pitchFamily="34" charset="0"/>
                <a:cs typeface="Arial" panose="020B0604020202020204" pitchFamily="34" charset="0"/>
              </a:rPr>
              <a:t> Etat, sélection</a:t>
            </a:r>
            <a:r>
              <a:rPr lang="fr-CH" dirty="0">
                <a:latin typeface="Arial" panose="020B0604020202020204" pitchFamily="34" charset="0"/>
                <a:cs typeface="Arial" panose="020B0604020202020204" pitchFamily="34" charset="0"/>
              </a:rPr>
              <a:t> </a:t>
            </a:r>
            <a:r>
              <a:rPr lang="fr-CH" i="1" dirty="0">
                <a:latin typeface="Arial" panose="020B0604020202020204" pitchFamily="34" charset="0"/>
                <a:cs typeface="Arial" panose="020B0604020202020204" pitchFamily="34" charset="0"/>
              </a:rPr>
              <a:t>naturelle</a:t>
            </a:r>
            <a:r>
              <a:rPr lang="fr-CH" dirty="0">
                <a:latin typeface="Arial" panose="020B0604020202020204" pitchFamily="34" charset="0"/>
                <a:cs typeface="Arial" panose="020B0604020202020204" pitchFamily="34" charset="0"/>
              </a:rPr>
              <a:t>, </a:t>
            </a:r>
            <a:r>
              <a:rPr lang="fr-CH" i="1" dirty="0">
                <a:latin typeface="Arial" panose="020B0604020202020204" pitchFamily="34" charset="0"/>
                <a:cs typeface="Arial" panose="020B0604020202020204" pitchFamily="34" charset="0"/>
              </a:rPr>
              <a:t>to big to fail, </a:t>
            </a:r>
            <a:r>
              <a:rPr lang="fr-CH" i="1" dirty="0" err="1">
                <a:latin typeface="Arial" panose="020B0604020202020204" pitchFamily="34" charset="0"/>
                <a:cs typeface="Arial" panose="020B0604020202020204" pitchFamily="34" charset="0"/>
              </a:rPr>
              <a:t>what</a:t>
            </a:r>
            <a:r>
              <a:rPr lang="fr-CH" i="1" dirty="0">
                <a:latin typeface="Arial" panose="020B0604020202020204" pitchFamily="34" charset="0"/>
                <a:cs typeface="Arial" panose="020B0604020202020204" pitchFamily="34" charset="0"/>
              </a:rPr>
              <a:t> </a:t>
            </a:r>
            <a:r>
              <a:rPr lang="fr-CH" i="1" dirty="0" err="1">
                <a:latin typeface="Arial" panose="020B0604020202020204" pitchFamily="34" charset="0"/>
                <a:cs typeface="Arial" panose="020B0604020202020204" pitchFamily="34" charset="0"/>
              </a:rPr>
              <a:t>ever</a:t>
            </a:r>
            <a:r>
              <a:rPr lang="fr-CH" i="1" dirty="0">
                <a:latin typeface="Arial" panose="020B0604020202020204" pitchFamily="34" charset="0"/>
                <a:cs typeface="Arial" panose="020B0604020202020204" pitchFamily="34" charset="0"/>
              </a:rPr>
              <a:t> </a:t>
            </a:r>
            <a:r>
              <a:rPr lang="fr-CH" i="1" dirty="0" err="1">
                <a:latin typeface="Arial" panose="020B0604020202020204" pitchFamily="34" charset="0"/>
                <a:cs typeface="Arial" panose="020B0604020202020204" pitchFamily="34" charset="0"/>
              </a:rPr>
              <a:t>it</a:t>
            </a:r>
            <a:r>
              <a:rPr lang="fr-CH" i="1" dirty="0">
                <a:latin typeface="Arial" panose="020B0604020202020204" pitchFamily="34" charset="0"/>
                <a:cs typeface="Arial" panose="020B0604020202020204" pitchFamily="34" charset="0"/>
              </a:rPr>
              <a:t> </a:t>
            </a:r>
            <a:r>
              <a:rPr lang="fr-CH" i="1" dirty="0" err="1">
                <a:latin typeface="Arial" panose="020B0604020202020204" pitchFamily="34" charset="0"/>
                <a:cs typeface="Arial" panose="020B0604020202020204" pitchFamily="34" charset="0"/>
              </a:rPr>
              <a:t>takes</a:t>
            </a:r>
            <a:r>
              <a:rPr lang="fr-CH" i="1"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a:t>
            </a:r>
            <a:r>
              <a:rPr lang="fr-CH" i="1" dirty="0">
                <a:latin typeface="Arial" panose="020B0604020202020204" pitchFamily="34" charset="0"/>
                <a:cs typeface="Arial" panose="020B0604020202020204" pitchFamily="34" charset="0"/>
              </a:rPr>
              <a:t> de la dette à l’endettement</a:t>
            </a:r>
            <a:r>
              <a:rPr lang="fr-CH" dirty="0">
                <a:latin typeface="Arial" panose="020B0604020202020204" pitchFamily="34" charset="0"/>
                <a:cs typeface="Arial" panose="020B0604020202020204" pitchFamily="34" charset="0"/>
              </a:rPr>
              <a:t>)</a:t>
            </a:r>
            <a:r>
              <a:rPr lang="fr-CH" i="1" dirty="0">
                <a:latin typeface="Arial" panose="020B0604020202020204" pitchFamily="34" charset="0"/>
                <a:cs typeface="Arial" panose="020B0604020202020204" pitchFamily="34" charset="0"/>
              </a:rPr>
              <a:t> </a:t>
            </a:r>
          </a:p>
          <a:p>
            <a:pPr marL="0" indent="0">
              <a:buNone/>
            </a:pPr>
            <a:r>
              <a:rPr lang="fr-CH" dirty="0">
                <a:latin typeface="Arial" panose="020B0604020202020204" pitchFamily="34" charset="0"/>
                <a:cs typeface="Arial" panose="020B0604020202020204" pitchFamily="34" charset="0"/>
              </a:rPr>
              <a:t>2008-12-23 </a:t>
            </a:r>
            <a:r>
              <a:rPr lang="fr-CH" i="1" dirty="0">
                <a:latin typeface="Arial" panose="020B0604020202020204" pitchFamily="34" charset="0"/>
                <a:cs typeface="Arial" panose="020B0604020202020204" pitchFamily="34" charset="0"/>
              </a:rPr>
              <a:t>facilités Q</a:t>
            </a:r>
            <a:r>
              <a:rPr lang="fr-CH" dirty="0">
                <a:latin typeface="Arial" panose="020B0604020202020204" pitchFamily="34" charset="0"/>
                <a:cs typeface="Arial" panose="020B0604020202020204" pitchFamily="34" charset="0"/>
              </a:rPr>
              <a:t>, </a:t>
            </a:r>
            <a:r>
              <a:rPr lang="fr-CH" i="1" dirty="0">
                <a:latin typeface="Arial" panose="020B0604020202020204" pitchFamily="34" charset="0"/>
                <a:cs typeface="Arial" panose="020B0604020202020204" pitchFamily="34" charset="0"/>
              </a:rPr>
              <a:t>déficit Etat = excédent non-Etat (</a:t>
            </a:r>
            <a:r>
              <a:rPr lang="fr-CH" i="1" dirty="0">
                <a:highlight>
                  <a:srgbClr val="00FF00"/>
                </a:highlight>
                <a:latin typeface="Arial" panose="020B0604020202020204" pitchFamily="34" charset="0"/>
                <a:cs typeface="Arial" panose="020B0604020202020204" pitchFamily="34" charset="0"/>
              </a:rPr>
              <a:t>NTF</a:t>
            </a:r>
            <a:r>
              <a:rPr lang="fr-CH" i="1"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(finances : ressource </a:t>
            </a:r>
            <a:r>
              <a:rPr lang="fr-CH" b="1" i="1" dirty="0">
                <a:latin typeface="Arial" panose="020B0604020202020204" pitchFamily="34" charset="0"/>
                <a:cs typeface="Arial" panose="020B0604020202020204" pitchFamily="34" charset="0"/>
              </a:rPr>
              <a:t>per se,</a:t>
            </a:r>
            <a:r>
              <a:rPr lang="fr-CH" dirty="0">
                <a:latin typeface="Arial" panose="020B0604020202020204" pitchFamily="34" charset="0"/>
                <a:cs typeface="Arial" panose="020B0604020202020204" pitchFamily="34" charset="0"/>
              </a:rPr>
              <a:t> </a:t>
            </a:r>
            <a:r>
              <a:rPr lang="fr-CH" b="1" i="1" dirty="0">
                <a:latin typeface="Arial" panose="020B0604020202020204" pitchFamily="34" charset="0"/>
                <a:cs typeface="Arial" panose="020B0604020202020204" pitchFamily="34" charset="0"/>
              </a:rPr>
              <a:t>Ø limite</a:t>
            </a:r>
            <a:r>
              <a:rPr lang="fr-CH" dirty="0">
                <a:latin typeface="Arial" panose="020B0604020202020204" pitchFamily="34" charset="0"/>
                <a:cs typeface="Arial" panose="020B0604020202020204" pitchFamily="34" charset="0"/>
              </a:rPr>
              <a:t>), </a:t>
            </a:r>
            <a:r>
              <a:rPr lang="fr-CH" i="1" dirty="0">
                <a:latin typeface="Arial" panose="020B0604020202020204" pitchFamily="34" charset="0"/>
                <a:cs typeface="Arial" panose="020B0604020202020204" pitchFamily="34" charset="0"/>
              </a:rPr>
              <a:t>Elohim</a:t>
            </a:r>
            <a:r>
              <a:rPr lang="fr-CH" dirty="0">
                <a:latin typeface="Arial" panose="020B0604020202020204" pitchFamily="34" charset="0"/>
                <a:cs typeface="Arial" panose="020B0604020202020204" pitchFamily="34" charset="0"/>
              </a:rPr>
              <a:t> (FED, BCE, BNS, GAFAM, Banques d’affaires : oligopoles, réseautages, p2p ; grands prêtres </a:t>
            </a:r>
            <a:r>
              <a:rPr lang="fr-CH" b="1" dirty="0">
                <a:latin typeface="Arial" panose="020B0604020202020204" pitchFamily="34" charset="0"/>
                <a:cs typeface="Arial" panose="020B0604020202020204" pitchFamily="34" charset="0"/>
              </a:rPr>
              <a:t>pouvoir, paraître</a:t>
            </a:r>
            <a:r>
              <a:rPr lang="fr-CH" dirty="0">
                <a:latin typeface="Arial" panose="020B0604020202020204" pitchFamily="34" charset="0"/>
                <a:cs typeface="Arial" panose="020B0604020202020204" pitchFamily="34" charset="0"/>
              </a:rPr>
              <a:t>)   </a:t>
            </a:r>
          </a:p>
        </p:txBody>
      </p:sp>
      <p:pic>
        <p:nvPicPr>
          <p:cNvPr id="4" name="Picture 2" descr="Image">
            <a:extLst>
              <a:ext uri="{FF2B5EF4-FFF2-40B4-BE49-F238E27FC236}">
                <a16:creationId xmlns:a16="http://schemas.microsoft.com/office/drawing/2014/main" id="{D752E646-595F-D4DE-C5AC-95D89BFB2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02" y="412501"/>
            <a:ext cx="2062065" cy="207877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a:extLst>
              <a:ext uri="{FF2B5EF4-FFF2-40B4-BE49-F238E27FC236}">
                <a16:creationId xmlns:a16="http://schemas.microsoft.com/office/drawing/2014/main" id="{DF626179-B992-8C08-6B14-84CF74466536}"/>
              </a:ext>
            </a:extLst>
          </p:cNvPr>
          <p:cNvCxnSpPr>
            <a:cxnSpLocks/>
          </p:cNvCxnSpPr>
          <p:nvPr/>
        </p:nvCxnSpPr>
        <p:spPr>
          <a:xfrm>
            <a:off x="1164735" y="412502"/>
            <a:ext cx="1031032" cy="1966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B2CB9814-2D75-977E-A0D2-09C61404CC6B}"/>
              </a:ext>
            </a:extLst>
          </p:cNvPr>
          <p:cNvCxnSpPr>
            <a:cxnSpLocks/>
            <a:stCxn id="4" idx="0"/>
          </p:cNvCxnSpPr>
          <p:nvPr/>
        </p:nvCxnSpPr>
        <p:spPr>
          <a:xfrm flipH="1">
            <a:off x="133702" y="412501"/>
            <a:ext cx="1031033" cy="1957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DAF7AA03-5D12-577F-904D-E0D926360D8E}"/>
              </a:ext>
            </a:extLst>
          </p:cNvPr>
          <p:cNvCxnSpPr>
            <a:cxnSpLocks/>
          </p:cNvCxnSpPr>
          <p:nvPr/>
        </p:nvCxnSpPr>
        <p:spPr>
          <a:xfrm>
            <a:off x="133702" y="2379306"/>
            <a:ext cx="20620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54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87D9DA2-BBF8-A48D-9346-803ABD967663}"/>
              </a:ext>
            </a:extLst>
          </p:cNvPr>
          <p:cNvSpPr>
            <a:spLocks noGrp="1"/>
          </p:cNvSpPr>
          <p:nvPr>
            <p:ph idx="1"/>
          </p:nvPr>
        </p:nvSpPr>
        <p:spPr>
          <a:xfrm>
            <a:off x="0" y="0"/>
            <a:ext cx="12192000" cy="6858000"/>
          </a:xfrm>
        </p:spPr>
        <p:txBody>
          <a:bodyPr>
            <a:noAutofit/>
          </a:bodyPr>
          <a:lstStyle/>
          <a:p>
            <a:pPr marL="0" indent="0" algn="ctr">
              <a:buNone/>
            </a:pPr>
            <a:r>
              <a:rPr lang="fr-FR" b="1" i="1" dirty="0">
                <a:latin typeface="Arial" panose="020B0604020202020204" pitchFamily="34" charset="0"/>
                <a:cs typeface="Arial" panose="020B0604020202020204" pitchFamily="34" charset="0"/>
              </a:rPr>
              <a:t>dimanche 19 mars (suite)</a:t>
            </a:r>
          </a:p>
          <a:p>
            <a:pPr marL="0" indent="0">
              <a:buNone/>
            </a:pPr>
            <a:r>
              <a:rPr lang="fr-FR" i="1" dirty="0">
                <a:latin typeface="Arial" panose="020B0604020202020204" pitchFamily="34" charset="0"/>
                <a:cs typeface="Arial" panose="020B0604020202020204" pitchFamily="34" charset="0"/>
              </a:rPr>
              <a:t>tél Elisabeth Borne</a:t>
            </a:r>
            <a:endParaRPr lang="fr-CH"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fr-CH" i="1" dirty="0">
                <a:effectLst/>
                <a:latin typeface="Arial" panose="020B0604020202020204" pitchFamily="34" charset="0"/>
                <a:ea typeface="Times New Roman" panose="02020603050405020304" pitchFamily="18" charset="0"/>
                <a:cs typeface="Arial" panose="020B0604020202020204" pitchFamily="34" charset="0"/>
              </a:rPr>
              <a:t>C. Lagarde (BCE) : «félicitations action rapide autorités suisses»</a:t>
            </a:r>
            <a:br>
              <a:rPr lang="fr-CH" i="1" dirty="0">
                <a:effectLst/>
                <a:latin typeface="Arial" panose="020B0604020202020204" pitchFamily="34" charset="0"/>
                <a:ea typeface="Times New Roman" panose="02020603050405020304" pitchFamily="18" charset="0"/>
                <a:cs typeface="Arial" panose="020B0604020202020204" pitchFamily="34" charset="0"/>
              </a:rPr>
            </a:br>
            <a:endParaRPr lang="fr-FR" b="1" dirty="0">
              <a:latin typeface="Arial" panose="020B0604020202020204" pitchFamily="34" charset="0"/>
              <a:cs typeface="Arial" panose="020B0604020202020204" pitchFamily="34" charset="0"/>
            </a:endParaRPr>
          </a:p>
          <a:p>
            <a:pPr marL="0" indent="0" algn="ctr">
              <a:buNone/>
            </a:pPr>
            <a:r>
              <a:rPr lang="fr-FR" b="1" dirty="0">
                <a:latin typeface="Arial" panose="020B0604020202020204" pitchFamily="34" charset="0"/>
                <a:cs typeface="Arial" panose="020B0604020202020204" pitchFamily="34" charset="0"/>
              </a:rPr>
              <a:t>5 avril décisions </a:t>
            </a:r>
            <a:r>
              <a:rPr lang="fr-FR" dirty="0">
                <a:latin typeface="Arial" panose="020B0604020202020204" pitchFamily="34" charset="0"/>
                <a:cs typeface="Arial" panose="020B0604020202020204" pitchFamily="34" charset="0"/>
              </a:rPr>
              <a:t>(</a:t>
            </a:r>
            <a:r>
              <a:rPr lang="fr-FR" i="1" dirty="0">
                <a:latin typeface="Arial" panose="020B0604020202020204" pitchFamily="34" charset="0"/>
                <a:cs typeface="Arial" panose="020B0604020202020204" pitchFamily="34" charset="0"/>
              </a:rPr>
              <a:t>cf.</a:t>
            </a:r>
            <a:r>
              <a:rPr lang="fr-CH" i="1" kern="1800" dirty="0">
                <a:effectLst/>
                <a:latin typeface="Arial" panose="020B0604020202020204" pitchFamily="34" charset="0"/>
                <a:ea typeface="Times New Roman" panose="02020603050405020304" pitchFamily="18" charset="0"/>
                <a:cs typeface="Arial" panose="020B0604020202020204" pitchFamily="34" charset="0"/>
              </a:rPr>
              <a:t>11 avril CF devant les Chambres) :</a:t>
            </a: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CF charge DFIN : soit supprimer, soit réduire de 50 % ou de 25 % les rémunérations variables que CS doit encore verser aux membres de ses trois échelons les plus élevés.</a:t>
            </a:r>
          </a:p>
          <a:p>
            <a:pPr marL="0" indent="0">
              <a:buNone/>
            </a:pPr>
            <a:r>
              <a:rPr lang="fr-FR" dirty="0">
                <a:latin typeface="Arial" panose="020B0604020202020204" pitchFamily="34" charset="0"/>
                <a:cs typeface="Arial" panose="020B0604020202020204" pitchFamily="34" charset="0"/>
              </a:rPr>
              <a:t>CF charge CS : examiner s’il est possible exiger restituer des rémunérations variables déjà restituées.</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a:p>
            <a:pPr marL="0" indent="0">
              <a:buNone/>
            </a:pPr>
            <a:r>
              <a:rPr lang="fr-FR" sz="2400" i="1" dirty="0">
                <a:latin typeface="Arial" panose="020B0604020202020204" pitchFamily="34" charset="0"/>
                <a:cs typeface="Arial" panose="020B0604020202020204" pitchFamily="34" charset="0"/>
              </a:rPr>
              <a:t>Cf. : Le Temps, </a:t>
            </a:r>
            <a:r>
              <a:rPr lang="fr-CH" sz="2400" i="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Mesures du Conseil fédéral concernant les rémunérations variables de </a:t>
            </a:r>
            <a:r>
              <a:rPr lang="fr-CH" sz="2400" i="1" kern="1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Credit</a:t>
            </a:r>
            <a:r>
              <a:rPr lang="fr-CH" sz="2400" i="1"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Suisse et d’UBS état 5 avril 2023</a:t>
            </a:r>
            <a:endParaRPr lang="fr-CH" sz="2400" i="1"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710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82CA690-5862-40AB-3EED-3F68E9993786}"/>
              </a:ext>
            </a:extLst>
          </p:cNvPr>
          <p:cNvSpPr>
            <a:spLocks noGrp="1"/>
          </p:cNvSpPr>
          <p:nvPr>
            <p:ph idx="1"/>
          </p:nvPr>
        </p:nvSpPr>
        <p:spPr>
          <a:xfrm>
            <a:off x="0" y="0"/>
            <a:ext cx="12192000" cy="6858000"/>
          </a:xfrm>
        </p:spPr>
        <p:txBody>
          <a:bodyPr>
            <a:noAutofit/>
          </a:bodyPr>
          <a:lstStyle/>
          <a:p>
            <a:pPr marL="0" indent="0" algn="ctr">
              <a:buNone/>
            </a:pPr>
            <a:r>
              <a:rPr lang="fr-CH" sz="2400" b="1" dirty="0">
                <a:latin typeface="Arial" panose="020B0604020202020204" pitchFamily="34" charset="0"/>
                <a:cs typeface="Arial" panose="020B0604020202020204" pitchFamily="34" charset="0"/>
              </a:rPr>
              <a:t>Chocs </a:t>
            </a:r>
            <a:r>
              <a:rPr lang="fr-CH" sz="2400" b="1" dirty="0" err="1">
                <a:latin typeface="Arial" panose="020B0604020202020204" pitchFamily="34" charset="0"/>
                <a:cs typeface="Arial" panose="020B0604020202020204" pitchFamily="34" charset="0"/>
              </a:rPr>
              <a:t>postraumatiques</a:t>
            </a:r>
            <a:endParaRPr lang="fr-CH" sz="2400" b="1" dirty="0">
              <a:latin typeface="Arial" panose="020B0604020202020204" pitchFamily="34" charset="0"/>
              <a:cs typeface="Arial" panose="020B0604020202020204" pitchFamily="34" charset="0"/>
            </a:endParaRPr>
          </a:p>
          <a:p>
            <a:pPr marL="0" indent="0">
              <a:buNone/>
            </a:pPr>
            <a:r>
              <a:rPr lang="fr-FR" sz="2400" b="1" dirty="0">
                <a:latin typeface="Arial" panose="020B0604020202020204" pitchFamily="34" charset="0"/>
                <a:cs typeface="Arial" panose="020B0604020202020204" pitchFamily="34" charset="0"/>
              </a:rPr>
              <a:t>lundi 20 </a:t>
            </a:r>
            <a:r>
              <a:rPr lang="fr-FR" sz="2400" dirty="0">
                <a:latin typeface="Arial" panose="020B0604020202020204" pitchFamily="34" charset="0"/>
                <a:cs typeface="Arial" panose="020B0604020202020204" pitchFamily="34" charset="0"/>
              </a:rPr>
              <a:t>mars avant midi : </a:t>
            </a:r>
            <a:r>
              <a:rPr lang="fr-FR" sz="2400" dirty="0">
                <a:highlight>
                  <a:srgbClr val="FFFF00"/>
                </a:highlight>
                <a:latin typeface="Arial" panose="020B0604020202020204" pitchFamily="34" charset="0"/>
                <a:cs typeface="Arial" panose="020B0604020202020204" pitchFamily="34" charset="0"/>
              </a:rPr>
              <a:t>« La valeur du jour </a:t>
            </a:r>
            <a:r>
              <a:rPr lang="fr-FR" sz="2400" dirty="0">
                <a:latin typeface="Arial" panose="020B0604020202020204" pitchFamily="34" charset="0"/>
                <a:cs typeface="Arial" panose="020B0604020202020204" pitchFamily="34" charset="0"/>
              </a:rPr>
              <a:t>en Europe - </a:t>
            </a:r>
            <a:r>
              <a:rPr lang="fr-FR" sz="2400" dirty="0" err="1">
                <a:latin typeface="Arial" panose="020B0604020202020204" pitchFamily="34" charset="0"/>
                <a:cs typeface="Arial" panose="020B0604020202020204" pitchFamily="34" charset="0"/>
              </a:rPr>
              <a:t>Credit</a:t>
            </a:r>
            <a:r>
              <a:rPr lang="fr-FR" sz="2400" dirty="0">
                <a:latin typeface="Arial" panose="020B0604020202020204" pitchFamily="34" charset="0"/>
                <a:cs typeface="Arial" panose="020B0604020202020204" pitchFamily="34" charset="0"/>
              </a:rPr>
              <a:t> Suisse rachetée par UBS : le secteur bancaire sous pression</a:t>
            </a:r>
            <a:r>
              <a:rPr lang="fr-FR" sz="2400" b="1" dirty="0">
                <a:latin typeface="Arial" panose="020B0604020202020204" pitchFamily="34" charset="0"/>
                <a:cs typeface="Arial" panose="020B0604020202020204" pitchFamily="34" charset="0"/>
              </a:rPr>
              <a:t>»</a:t>
            </a:r>
            <a:r>
              <a:rPr lang="fr-FR" sz="2400" dirty="0">
                <a:latin typeface="Arial" panose="020B0604020202020204" pitchFamily="34" charset="0"/>
                <a:cs typeface="Arial" panose="020B0604020202020204" pitchFamily="34" charset="0"/>
              </a:rPr>
              <a:t> </a:t>
            </a:r>
            <a:r>
              <a:rPr lang="fr-FR" sz="2400" i="1" dirty="0">
                <a:latin typeface="Arial" panose="020B0604020202020204" pitchFamily="34" charset="0"/>
                <a:cs typeface="Arial" panose="020B0604020202020204" pitchFamily="34" charset="0"/>
              </a:rPr>
              <a:t>AOF*</a:t>
            </a:r>
            <a:r>
              <a:rPr lang="fr-FR" sz="2400" dirty="0">
                <a:latin typeface="Arial" panose="020B0604020202020204" pitchFamily="34" charset="0"/>
                <a:cs typeface="Arial" panose="020B0604020202020204" pitchFamily="34" charset="0"/>
              </a:rPr>
              <a:t> 20/03/2023,11:32 (</a:t>
            </a:r>
            <a:r>
              <a:rPr lang="fr-FR" sz="2000" i="1" dirty="0">
                <a:latin typeface="Arial" panose="020B0604020202020204" pitchFamily="34" charset="0"/>
                <a:cs typeface="Arial" panose="020B0604020202020204" pitchFamily="34" charset="0"/>
              </a:rPr>
              <a:t>Analyse Option Finance</a:t>
            </a:r>
            <a:r>
              <a:rPr lang="fr-FR" sz="2400" dirty="0">
                <a:latin typeface="Arial" panose="020B0604020202020204" pitchFamily="34" charset="0"/>
                <a:cs typeface="Arial" panose="020B0604020202020204" pitchFamily="34" charset="0"/>
              </a:rPr>
              <a:t>)</a:t>
            </a:r>
          </a:p>
          <a:p>
            <a:pPr marL="0" indent="0" algn="just">
              <a:buNone/>
            </a:pPr>
            <a:r>
              <a:rPr lang="fr-FR" sz="2400" dirty="0">
                <a:latin typeface="Arial" panose="020B0604020202020204" pitchFamily="34" charset="0"/>
                <a:cs typeface="Arial" panose="020B0604020202020204" pitchFamily="34" charset="0"/>
              </a:rPr>
              <a:t>actions CS   	- 60% (0,7.-) ; UBS    - 8% (15,7.-) </a:t>
            </a:r>
          </a:p>
          <a:p>
            <a:pPr marL="0" indent="0" algn="just">
              <a:buNone/>
            </a:pPr>
            <a:r>
              <a:rPr lang="fr-FR" sz="2400" dirty="0">
                <a:highlight>
                  <a:srgbClr val="00FF00"/>
                </a:highlight>
                <a:latin typeface="Arial" panose="020B0604020202020204" pitchFamily="34" charset="0"/>
                <a:cs typeface="Arial" panose="020B0604020202020204" pitchFamily="34" charset="0"/>
              </a:rPr>
              <a:t>actionnaires CS : 1 UBS / 22,48 CS, soit CHF 0,76 par action ! (Fr 0.8 X Fr 22.5 = Fr 18) </a:t>
            </a:r>
          </a:p>
          <a:p>
            <a:pPr marL="0" indent="0" algn="just">
              <a:buNone/>
            </a:pPr>
            <a:r>
              <a:rPr lang="fr-CH" sz="2400" dirty="0">
                <a:effectLst/>
                <a:latin typeface="Arial" panose="020B0604020202020204" pitchFamily="34" charset="0"/>
                <a:ea typeface="Times New Roman" panose="02020603050405020304" pitchFamily="18" charset="0"/>
                <a:cs typeface="Arial" panose="020B0604020202020204" pitchFamily="34" charset="0"/>
              </a:rPr>
              <a:t>baisse secteur bancaire européen, réaction forte, </a:t>
            </a:r>
            <a:r>
              <a:rPr lang="fr-CH" sz="24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clôture à la hausse </a:t>
            </a:r>
            <a:r>
              <a:rPr lang="fr-CH" sz="2400"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r>
              <a:rPr lang="fr-CH" sz="2400" b="1" dirty="0">
                <a:effectLst/>
                <a:latin typeface="Arial" panose="020B0604020202020204" pitchFamily="34" charset="0"/>
                <a:ea typeface="Times New Roman" panose="02020603050405020304" pitchFamily="18" charset="0"/>
                <a:cs typeface="Arial" panose="020B0604020202020204" pitchFamily="34" charset="0"/>
              </a:rPr>
              <a:t>27 </a:t>
            </a:r>
            <a:r>
              <a:rPr lang="fr-CH" sz="2400" dirty="0">
                <a:effectLst/>
                <a:latin typeface="Arial" panose="020B0604020202020204" pitchFamily="34" charset="0"/>
                <a:ea typeface="Times New Roman" panose="02020603050405020304" pitchFamily="18" charset="0"/>
                <a:cs typeface="Arial" panose="020B0604020202020204" pitchFamily="34" charset="0"/>
              </a:rPr>
              <a:t>mars Ammar al-</a:t>
            </a:r>
            <a:r>
              <a:rPr lang="fr-CH" sz="2400" dirty="0" err="1">
                <a:effectLst/>
                <a:latin typeface="Arial" panose="020B0604020202020204" pitchFamily="34" charset="0"/>
                <a:ea typeface="Times New Roman" panose="02020603050405020304" pitchFamily="18" charset="0"/>
                <a:cs typeface="Arial" panose="020B0604020202020204" pitchFamily="34" charset="0"/>
              </a:rPr>
              <a:t>Khudairy</a:t>
            </a:r>
            <a:r>
              <a:rPr lang="fr-CH" sz="2400" dirty="0">
                <a:effectLst/>
                <a:latin typeface="Arial" panose="020B0604020202020204" pitchFamily="34" charset="0"/>
                <a:ea typeface="Times New Roman" panose="02020603050405020304" pitchFamily="18" charset="0"/>
                <a:cs typeface="Arial" panose="020B0604020202020204" pitchFamily="34" charset="0"/>
              </a:rPr>
              <a:t>, pré. </a:t>
            </a:r>
            <a:r>
              <a:rPr lang="fr-CH" sz="2400" dirty="0" err="1">
                <a:effectLst/>
                <a:latin typeface="Arial" panose="020B0604020202020204" pitchFamily="34" charset="0"/>
                <a:ea typeface="Times New Roman" panose="02020603050405020304" pitchFamily="18" charset="0"/>
                <a:cs typeface="Arial" panose="020B0604020202020204" pitchFamily="34" charset="0"/>
              </a:rPr>
              <a:t>Saudi</a:t>
            </a:r>
            <a:r>
              <a:rPr lang="fr-CH" sz="2400" dirty="0">
                <a:effectLst/>
                <a:latin typeface="Arial" panose="020B0604020202020204" pitchFamily="34" charset="0"/>
                <a:ea typeface="Times New Roman" panose="02020603050405020304" pitchFamily="18" charset="0"/>
                <a:cs typeface="Arial" panose="020B0604020202020204" pitchFamily="34" charset="0"/>
              </a:rPr>
              <a:t> National Bank, démissionne</a:t>
            </a:r>
          </a:p>
          <a:p>
            <a:pPr marL="0" indent="0">
              <a:buNone/>
            </a:pPr>
            <a:r>
              <a:rPr lang="fr-CH" sz="2400" b="1" dirty="0">
                <a:effectLst/>
                <a:latin typeface="Arial" panose="020B0604020202020204" pitchFamily="34" charset="0"/>
                <a:ea typeface="Times New Roman" panose="02020603050405020304" pitchFamily="18" charset="0"/>
                <a:cs typeface="Arial" panose="020B0604020202020204" pitchFamily="34" charset="0"/>
              </a:rPr>
              <a:t>29 </a:t>
            </a:r>
            <a:r>
              <a:rPr lang="fr-CH" sz="2400" dirty="0">
                <a:effectLst/>
                <a:latin typeface="Arial" panose="020B0604020202020204" pitchFamily="34" charset="0"/>
                <a:ea typeface="Times New Roman" panose="02020603050405020304" pitchFamily="18" charset="0"/>
                <a:cs typeface="Arial" panose="020B0604020202020204" pitchFamily="34" charset="0"/>
              </a:rPr>
              <a:t>mars CS 100 millions caché fisc US rapport Sénat (2 </a:t>
            </a:r>
            <a:r>
              <a:rPr lang="fr-CH" sz="2400" dirty="0">
                <a:latin typeface="Arial" panose="020B0604020202020204" pitchFamily="34" charset="0"/>
                <a:ea typeface="Times New Roman" panose="02020603050405020304" pitchFamily="18" charset="0"/>
                <a:cs typeface="Arial" panose="020B0604020202020204" pitchFamily="34" charset="0"/>
              </a:rPr>
              <a:t>ans </a:t>
            </a:r>
            <a:r>
              <a:rPr lang="fr-CH" sz="2400" dirty="0">
                <a:effectLst/>
                <a:latin typeface="Arial" panose="020B0604020202020204" pitchFamily="34" charset="0"/>
                <a:ea typeface="Times New Roman" panose="02020603050405020304" pitchFamily="18" charset="0"/>
                <a:cs typeface="Arial" panose="020B0604020202020204" pitchFamily="34" charset="0"/>
              </a:rPr>
              <a:t>enquête corrections suite accord amende 2014 2,6 milliards de dollars, mêmes accusations) </a:t>
            </a:r>
          </a:p>
          <a:p>
            <a:pPr marL="0" indent="0">
              <a:buNone/>
            </a:pPr>
            <a:r>
              <a:rPr lang="fr-CH" sz="2400" b="1" dirty="0">
                <a:effectLst/>
                <a:latin typeface="Arial" panose="020B0604020202020204" pitchFamily="34" charset="0"/>
                <a:ea typeface="Times New Roman" panose="02020603050405020304" pitchFamily="18" charset="0"/>
                <a:cs typeface="Arial" panose="020B0604020202020204" pitchFamily="34" charset="0"/>
              </a:rPr>
              <a:t>2 </a:t>
            </a:r>
            <a:r>
              <a:rPr lang="fr-CH" sz="2400" dirty="0">
                <a:effectLst/>
                <a:latin typeface="Arial" panose="020B0604020202020204" pitchFamily="34" charset="0"/>
                <a:ea typeface="Times New Roman" panose="02020603050405020304" pitchFamily="18" charset="0"/>
                <a:cs typeface="Arial" panose="020B0604020202020204" pitchFamily="34" charset="0"/>
              </a:rPr>
              <a:t>avril </a:t>
            </a:r>
            <a:r>
              <a:rPr lang="fr-CH" sz="2400" i="1" dirty="0" err="1">
                <a:effectLst/>
                <a:latin typeface="Arial" panose="020B0604020202020204" pitchFamily="34" charset="0"/>
                <a:ea typeface="Times New Roman" panose="02020603050405020304" pitchFamily="18" charset="0"/>
                <a:cs typeface="Arial" panose="020B0604020202020204" pitchFamily="34" charset="0"/>
              </a:rPr>
              <a:t>S.Zeitung</a:t>
            </a:r>
            <a:r>
              <a:rPr lang="fr-CH" sz="2400" dirty="0">
                <a:effectLst/>
                <a:latin typeface="Arial" panose="020B0604020202020204" pitchFamily="34" charset="0"/>
                <a:ea typeface="Times New Roman" panose="02020603050405020304" pitchFamily="18" charset="0"/>
                <a:cs typeface="Arial" panose="020B0604020202020204" pitchFamily="34" charset="0"/>
              </a:rPr>
              <a:t> (sources </a:t>
            </a:r>
            <a:r>
              <a:rPr lang="fr-CH" sz="2400" dirty="0" err="1">
                <a:effectLst/>
                <a:latin typeface="Arial" panose="020B0604020202020204" pitchFamily="34" charset="0"/>
                <a:ea typeface="Times New Roman" panose="02020603050405020304" pitchFamily="18" charset="0"/>
                <a:cs typeface="Arial" panose="020B0604020202020204" pitchFamily="34" charset="0"/>
              </a:rPr>
              <a:t>int</a:t>
            </a:r>
            <a:r>
              <a:rPr lang="fr-CH" sz="2400" dirty="0">
                <a:effectLst/>
                <a:latin typeface="Arial" panose="020B0604020202020204" pitchFamily="34" charset="0"/>
                <a:ea typeface="Times New Roman" panose="02020603050405020304" pitchFamily="18" charset="0"/>
                <a:cs typeface="Arial" panose="020B0604020202020204" pitchFamily="34" charset="0"/>
              </a:rPr>
              <a:t>. </a:t>
            </a:r>
            <a:r>
              <a:rPr lang="fr-CH" sz="2400" dirty="0" err="1">
                <a:latin typeface="Arial" panose="020B0604020202020204" pitchFamily="34" charset="0"/>
                <a:ea typeface="Times New Roman" panose="02020603050405020304" pitchFamily="18" charset="0"/>
                <a:cs typeface="Arial" panose="020B0604020202020204" pitchFamily="34" charset="0"/>
              </a:rPr>
              <a:t>a</a:t>
            </a:r>
            <a:r>
              <a:rPr lang="fr-CH" sz="2400" dirty="0" err="1">
                <a:effectLst/>
                <a:latin typeface="Arial" panose="020B0604020202020204" pitchFamily="34" charset="0"/>
                <a:ea typeface="Times New Roman" panose="02020603050405020304" pitchFamily="18" charset="0"/>
                <a:cs typeface="Arial" panose="020B0604020202020204" pitchFamily="34" charset="0"/>
              </a:rPr>
              <a:t>no</a:t>
            </a:r>
            <a:r>
              <a:rPr lang="fr-CH" sz="2400" dirty="0">
                <a:effectLst/>
                <a:latin typeface="Arial" panose="020B0604020202020204" pitchFamily="34" charset="0"/>
                <a:ea typeface="Times New Roman" panose="02020603050405020304" pitchFamily="18" charset="0"/>
                <a:cs typeface="Arial" panose="020B0604020202020204" pitchFamily="34" charset="0"/>
              </a:rPr>
              <a:t>) : 25000 - 36000 postes (20 - 30 %) supprimés ? Prévu : 9000 d'ici 2025 «mauvaise gestion depuis des années»</a:t>
            </a:r>
          </a:p>
          <a:p>
            <a:pPr marL="0" indent="0">
              <a:buNone/>
            </a:pPr>
            <a:r>
              <a:rPr lang="fr-CH" sz="2400" dirty="0" err="1">
                <a:effectLst/>
                <a:latin typeface="Arial" panose="020B0604020202020204" pitchFamily="34" charset="0"/>
                <a:ea typeface="Times New Roman" panose="02020603050405020304" pitchFamily="18" charset="0"/>
                <a:cs typeface="Arial" panose="020B0604020202020204" pitchFamily="34" charset="0"/>
              </a:rPr>
              <a:t>Blick</a:t>
            </a:r>
            <a:r>
              <a:rPr lang="fr-CH" sz="2400" dirty="0">
                <a:effectLst/>
                <a:latin typeface="Arial" panose="020B0604020202020204" pitchFamily="34" charset="0"/>
                <a:ea typeface="Times New Roman" panose="02020603050405020304" pitchFamily="18" charset="0"/>
                <a:cs typeface="Arial" panose="020B0604020202020204" pitchFamily="34" charset="0"/>
              </a:rPr>
              <a:t>, marque CS existe encore 3 – 4 ans</a:t>
            </a:r>
          </a:p>
          <a:p>
            <a:pPr marL="0" indent="0">
              <a:buNone/>
            </a:pPr>
            <a:r>
              <a:rPr lang="fr-CH" sz="2400" b="1" dirty="0">
                <a:effectLst/>
                <a:latin typeface="Arial" panose="020B0604020202020204" pitchFamily="34" charset="0"/>
                <a:ea typeface="Times New Roman" panose="02020603050405020304" pitchFamily="18" charset="0"/>
                <a:cs typeface="Arial" panose="020B0604020202020204" pitchFamily="34" charset="0"/>
              </a:rPr>
              <a:t>4 </a:t>
            </a:r>
            <a:r>
              <a:rPr lang="fr-CH" sz="2400" dirty="0">
                <a:effectLst/>
                <a:latin typeface="Arial" panose="020B0604020202020204" pitchFamily="34" charset="0"/>
                <a:ea typeface="Times New Roman" panose="02020603050405020304" pitchFamily="18" charset="0"/>
                <a:cs typeface="Arial" panose="020B0604020202020204" pitchFamily="34" charset="0"/>
              </a:rPr>
              <a:t>avril FED approuve depuis USA</a:t>
            </a:r>
          </a:p>
          <a:p>
            <a:pPr marL="0" indent="0">
              <a:buNone/>
            </a:pPr>
            <a:r>
              <a:rPr lang="fr-CH" sz="2400" b="1" dirty="0">
                <a:effectLst/>
                <a:latin typeface="Arial" panose="020B0604020202020204" pitchFamily="34" charset="0"/>
                <a:ea typeface="Times New Roman" panose="02020603050405020304" pitchFamily="18" charset="0"/>
                <a:cs typeface="Arial" panose="020B0604020202020204" pitchFamily="34" charset="0"/>
              </a:rPr>
              <a:t>5 </a:t>
            </a:r>
            <a:r>
              <a:rPr lang="fr-CH" sz="2400" dirty="0">
                <a:effectLst/>
                <a:latin typeface="Arial" panose="020B0604020202020204" pitchFamily="34" charset="0"/>
                <a:ea typeface="Times New Roman" panose="02020603050405020304" pitchFamily="18" charset="0"/>
                <a:cs typeface="Arial" panose="020B0604020202020204" pitchFamily="34" charset="0"/>
              </a:rPr>
              <a:t>avril </a:t>
            </a:r>
            <a:r>
              <a:rPr lang="fr-CH" sz="2400" dirty="0">
                <a:latin typeface="Arial" panose="020B0604020202020204" pitchFamily="34" charset="0"/>
                <a:ea typeface="Times New Roman" panose="02020603050405020304" pitchFamily="18" charset="0"/>
                <a:cs typeface="Arial" panose="020B0604020202020204" pitchFamily="34" charset="0"/>
              </a:rPr>
              <a:t>CF :</a:t>
            </a:r>
            <a:r>
              <a:rPr lang="fr-CH" sz="2400" b="1" dirty="0">
                <a:latin typeface="Arial" panose="020B0604020202020204" pitchFamily="34" charset="0"/>
                <a:ea typeface="Times New Roman" panose="02020603050405020304" pitchFamily="18" charset="0"/>
                <a:cs typeface="Arial" panose="020B0604020202020204" pitchFamily="34" charset="0"/>
              </a:rPr>
              <a:t> </a:t>
            </a:r>
            <a:r>
              <a:rPr lang="fr-CH" sz="2400" dirty="0">
                <a:effectLst/>
                <a:latin typeface="Arial" panose="020B0604020202020204" pitchFamily="34" charset="0"/>
                <a:ea typeface="Times New Roman" panose="02020603050405020304" pitchFamily="18" charset="0"/>
                <a:cs typeface="Arial" panose="020B0604020202020204" pitchFamily="34" charset="0"/>
              </a:rPr>
              <a:t>supprime</a:t>
            </a:r>
            <a:r>
              <a:rPr lang="fr-CH" sz="2400" b="1" dirty="0">
                <a:effectLst/>
                <a:latin typeface="Arial" panose="020B0604020202020204" pitchFamily="34" charset="0"/>
                <a:ea typeface="Times New Roman" panose="02020603050405020304" pitchFamily="18" charset="0"/>
                <a:cs typeface="Arial" panose="020B0604020202020204" pitchFamily="34" charset="0"/>
              </a:rPr>
              <a:t> </a:t>
            </a:r>
            <a:r>
              <a:rPr lang="fr-CH" sz="2400" dirty="0">
                <a:effectLst/>
                <a:latin typeface="Arial" panose="020B0604020202020204" pitchFamily="34" charset="0"/>
                <a:ea typeface="Times New Roman" panose="02020603050405020304" pitchFamily="18" charset="0"/>
                <a:cs typeface="Arial" panose="020B0604020202020204" pitchFamily="34" charset="0"/>
              </a:rPr>
              <a:t>primes, bonus dirigeants CS en cours (env. 1000 : 50 à 60 millions)</a:t>
            </a:r>
          </a:p>
          <a:p>
            <a:pPr marL="0" indent="0">
              <a:buNone/>
            </a:pPr>
            <a:r>
              <a:rPr lang="fr-FR" sz="2400" dirty="0">
                <a:latin typeface="Arial" panose="020B0604020202020204" pitchFamily="34" charset="0"/>
                <a:cs typeface="Arial" panose="020B0604020202020204" pitchFamily="34" charset="0"/>
              </a:rPr>
              <a:t>points négatifs (Deutsche Bank) : effort massif restructuration, intégration, transfert </a:t>
            </a:r>
            <a:r>
              <a:rPr lang="fr-FR" sz="2400" i="1" dirty="0">
                <a:latin typeface="Arial" panose="020B0604020202020204" pitchFamily="34" charset="0"/>
                <a:cs typeface="Arial" panose="020B0604020202020204" pitchFamily="34" charset="0"/>
              </a:rPr>
              <a:t>profil de risque</a:t>
            </a:r>
            <a:r>
              <a:rPr lang="fr-FR" sz="2400" dirty="0">
                <a:latin typeface="Arial" panose="020B0604020202020204" pitchFamily="34" charset="0"/>
                <a:cs typeface="Arial" panose="020B0604020202020204" pitchFamily="34" charset="0"/>
              </a:rPr>
              <a:t> et </a:t>
            </a:r>
            <a:r>
              <a:rPr lang="fr-FR" sz="2400" i="1" dirty="0">
                <a:latin typeface="Arial" panose="020B0604020202020204" pitchFamily="34" charset="0"/>
                <a:cs typeface="Arial" panose="020B0604020202020204" pitchFamily="34" charset="0"/>
              </a:rPr>
              <a:t>risques de litige </a:t>
            </a:r>
            <a:r>
              <a:rPr lang="fr-FR" sz="2400" dirty="0">
                <a:latin typeface="Arial" panose="020B0604020202020204" pitchFamily="34" charset="0"/>
                <a:cs typeface="Arial" panose="020B0604020202020204" pitchFamily="34" charset="0"/>
              </a:rPr>
              <a:t>CS pires que les siens </a:t>
            </a:r>
          </a:p>
          <a:p>
            <a:pPr marL="0" indent="0">
              <a:buNone/>
            </a:pPr>
            <a:r>
              <a:rPr lang="fr-CH" sz="2400" dirty="0">
                <a:latin typeface="Arial" panose="020B0604020202020204" pitchFamily="34" charset="0"/>
                <a:cs typeface="Arial" panose="020B0604020202020204" pitchFamily="34" charset="0"/>
              </a:rPr>
              <a:t>					</a:t>
            </a:r>
          </a:p>
          <a:p>
            <a:pPr marL="0" indent="0">
              <a:buNone/>
            </a:pPr>
            <a:endParaRPr lang="fr-CH" sz="2400" i="1"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fr-CH" sz="24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fr-CH" sz="2400" dirty="0"/>
          </a:p>
        </p:txBody>
      </p:sp>
    </p:spTree>
    <p:extLst>
      <p:ext uri="{BB962C8B-B14F-4D97-AF65-F5344CB8AC3E}">
        <p14:creationId xmlns:p14="http://schemas.microsoft.com/office/powerpoint/2010/main" val="4270112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BCB894E-363B-4750-AF5F-CB50D0E62F35}"/>
              </a:ext>
            </a:extLst>
          </p:cNvPr>
          <p:cNvSpPr>
            <a:spLocks noGrp="1"/>
          </p:cNvSpPr>
          <p:nvPr>
            <p:ph idx="1"/>
          </p:nvPr>
        </p:nvSpPr>
        <p:spPr>
          <a:xfrm>
            <a:off x="0" y="0"/>
            <a:ext cx="12192000" cy="6858000"/>
          </a:xfrm>
        </p:spPr>
        <p:txBody>
          <a:bodyPr>
            <a:normAutofit fontScale="77500" lnSpcReduction="20000"/>
          </a:bodyPr>
          <a:lstStyle/>
          <a:p>
            <a:pPr marL="0" indent="0" algn="ctr">
              <a:buNone/>
            </a:pPr>
            <a:endParaRPr lang="fr-FR" b="1" dirty="0"/>
          </a:p>
          <a:p>
            <a:pPr marL="0" indent="0">
              <a:buNone/>
            </a:pPr>
            <a:r>
              <a:rPr lang="fr-FR" sz="4400" dirty="0">
                <a:latin typeface="Arial" panose="020B0604020202020204" pitchFamily="34" charset="0"/>
                <a:cs typeface="Arial" panose="020B0604020202020204" pitchFamily="34" charset="0"/>
              </a:rPr>
              <a:t>1-	faux-frère ! un problème de culture</a:t>
            </a:r>
          </a:p>
          <a:p>
            <a:pPr marL="0" indent="0">
              <a:buNone/>
            </a:pPr>
            <a:endParaRPr lang="fr-FR" sz="4400" dirty="0">
              <a:latin typeface="Arial" panose="020B0604020202020204" pitchFamily="34" charset="0"/>
              <a:cs typeface="Arial" panose="020B0604020202020204" pitchFamily="34" charset="0"/>
            </a:endParaRPr>
          </a:p>
          <a:p>
            <a:pPr marL="0" indent="0">
              <a:buNone/>
            </a:pPr>
            <a:r>
              <a:rPr lang="fr-FR" sz="4400" dirty="0">
                <a:latin typeface="Arial" panose="020B0604020202020204" pitchFamily="34" charset="0"/>
                <a:cs typeface="Arial" panose="020B0604020202020204" pitchFamily="34" charset="0"/>
              </a:rPr>
              <a:t>2-	symptômes répétitifs ignorés			</a:t>
            </a:r>
          </a:p>
          <a:p>
            <a:pPr marL="0" indent="0">
              <a:buNone/>
            </a:pPr>
            <a:endParaRPr lang="fr-FR" sz="4400" dirty="0">
              <a:latin typeface="Arial" panose="020B0604020202020204" pitchFamily="34" charset="0"/>
              <a:cs typeface="Arial" panose="020B0604020202020204" pitchFamily="34" charset="0"/>
            </a:endParaRPr>
          </a:p>
          <a:p>
            <a:pPr marL="0" indent="0">
              <a:buNone/>
            </a:pPr>
            <a:r>
              <a:rPr lang="fr-FR" sz="4400" dirty="0">
                <a:latin typeface="Arial" panose="020B0604020202020204" pitchFamily="34" charset="0"/>
                <a:cs typeface="Arial" panose="020B0604020202020204" pitchFamily="34" charset="0"/>
              </a:rPr>
              <a:t>3-	évidence de l’anamnèse</a:t>
            </a:r>
          </a:p>
          <a:p>
            <a:pPr marL="0" indent="0">
              <a:buNone/>
            </a:pPr>
            <a:endParaRPr lang="fr-FR" sz="4400" dirty="0">
              <a:latin typeface="Arial" panose="020B0604020202020204" pitchFamily="34" charset="0"/>
              <a:cs typeface="Arial" panose="020B0604020202020204" pitchFamily="34" charset="0"/>
            </a:endParaRPr>
          </a:p>
          <a:p>
            <a:pPr marL="0" indent="0">
              <a:buNone/>
            </a:pPr>
            <a:r>
              <a:rPr lang="fr-FR" sz="4400" dirty="0">
                <a:latin typeface="Arial" panose="020B0604020202020204" pitchFamily="34" charset="0"/>
                <a:cs typeface="Arial" panose="020B0604020202020204" pitchFamily="34" charset="0"/>
              </a:rPr>
              <a:t>4-	faits officiels : greffe chirurgicale</a:t>
            </a:r>
          </a:p>
          <a:p>
            <a:pPr marL="0" indent="0">
              <a:buNone/>
            </a:pPr>
            <a:endParaRPr lang="fr-FR" sz="4400" dirty="0">
              <a:latin typeface="Arial" panose="020B0604020202020204" pitchFamily="34" charset="0"/>
              <a:cs typeface="Arial" panose="020B0604020202020204" pitchFamily="34" charset="0"/>
            </a:endParaRPr>
          </a:p>
          <a:p>
            <a:pPr marL="0" indent="0">
              <a:buNone/>
            </a:pPr>
            <a:r>
              <a:rPr lang="fr-FR" sz="4400" dirty="0">
                <a:highlight>
                  <a:srgbClr val="FFFF00"/>
                </a:highlight>
                <a:latin typeface="Arial" panose="020B0604020202020204" pitchFamily="34" charset="0"/>
                <a:cs typeface="Arial" panose="020B0604020202020204" pitchFamily="34" charset="0"/>
              </a:rPr>
              <a:t>5-	faits, complément hors-officiel </a:t>
            </a:r>
          </a:p>
          <a:p>
            <a:pPr marL="0" indent="0">
              <a:buNone/>
            </a:pPr>
            <a:endParaRPr lang="fr-FR" sz="4400" dirty="0">
              <a:latin typeface="Arial" panose="020B0604020202020204" pitchFamily="34" charset="0"/>
              <a:cs typeface="Arial" panose="020B0604020202020204" pitchFamily="34" charset="0"/>
            </a:endParaRPr>
          </a:p>
          <a:p>
            <a:pPr marL="0" indent="0">
              <a:buNone/>
            </a:pPr>
            <a:r>
              <a:rPr lang="fr-FR" sz="4400" dirty="0">
                <a:latin typeface="Arial" panose="020B0604020202020204" pitchFamily="34" charset="0"/>
                <a:cs typeface="Arial" panose="020B0604020202020204" pitchFamily="34" charset="0"/>
              </a:rPr>
              <a:t>6-	écosystème bancaire et financier </a:t>
            </a:r>
          </a:p>
          <a:p>
            <a:pPr marL="0" indent="0">
              <a:buNone/>
            </a:pPr>
            <a:endParaRPr lang="fr-FR" sz="4400" dirty="0">
              <a:latin typeface="Arial" panose="020B0604020202020204" pitchFamily="34" charset="0"/>
              <a:cs typeface="Arial" panose="020B0604020202020204" pitchFamily="34" charset="0"/>
            </a:endParaRPr>
          </a:p>
          <a:p>
            <a:pPr marL="0" indent="0">
              <a:buNone/>
            </a:pPr>
            <a:r>
              <a:rPr lang="fr-FR" sz="4400" dirty="0">
                <a:latin typeface="Arial" panose="020B0604020202020204" pitchFamily="34" charset="0"/>
                <a:cs typeface="Arial" panose="020B0604020202020204" pitchFamily="34" charset="0"/>
              </a:rPr>
              <a:t>7-	croire /crédit : corrélation, éthique, confiance, culture</a:t>
            </a:r>
          </a:p>
          <a:p>
            <a:pPr marL="0" indent="0">
              <a:buNone/>
            </a:pPr>
            <a:endParaRPr lang="fr-CH" dirty="0"/>
          </a:p>
        </p:txBody>
      </p:sp>
      <p:pic>
        <p:nvPicPr>
          <p:cNvPr id="2" name="Picture 2" descr="Image">
            <a:extLst>
              <a:ext uri="{FF2B5EF4-FFF2-40B4-BE49-F238E27FC236}">
                <a16:creationId xmlns:a16="http://schemas.microsoft.com/office/drawing/2014/main" id="{72290541-52B5-8A84-7EC3-A7522AE93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3639" y="546410"/>
            <a:ext cx="2865863" cy="234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36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0A77F2-C85D-059D-D1B5-EF7E740CA8D4}"/>
              </a:ext>
            </a:extLst>
          </p:cNvPr>
          <p:cNvSpPr>
            <a:spLocks noGrp="1"/>
          </p:cNvSpPr>
          <p:nvPr>
            <p:ph idx="1"/>
          </p:nvPr>
        </p:nvSpPr>
        <p:spPr>
          <a:xfrm>
            <a:off x="0" y="0"/>
            <a:ext cx="12192000" cy="6858000"/>
          </a:xfrm>
        </p:spPr>
        <p:txBody>
          <a:bodyPr>
            <a:normAutofit lnSpcReduction="10000"/>
          </a:bodyPr>
          <a:lstStyle/>
          <a:p>
            <a:pPr marL="0" indent="0" algn="ctr">
              <a:buNone/>
            </a:pPr>
            <a:r>
              <a:rPr lang="fr-FR"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du scandale au pinacle : la fuite en avant (acquisitions</a:t>
            </a:r>
            <a:r>
              <a:rPr lang="fr-FR" dirty="0">
                <a:latin typeface="Arial" panose="020B0604020202020204" pitchFamily="34" charset="0"/>
                <a:cs typeface="Arial" panose="020B0604020202020204" pitchFamily="34" charset="0"/>
              </a:rPr>
              <a:t>) </a:t>
            </a:r>
          </a:p>
          <a:p>
            <a:pPr marL="0" indent="0">
              <a:buNone/>
            </a:pPr>
            <a:endParaRPr lang="fr-FR" dirty="0">
              <a:latin typeface="Arial" panose="020B0604020202020204" pitchFamily="34" charset="0"/>
              <a:cs typeface="Arial" panose="020B0604020202020204" pitchFamily="34" charset="0"/>
            </a:endParaRPr>
          </a:p>
          <a:p>
            <a:pPr marL="0" indent="0">
              <a:lnSpc>
                <a:spcPct val="106000"/>
              </a:lnSpc>
              <a:spcAft>
                <a:spcPts val="800"/>
              </a:spcAft>
              <a:buNone/>
            </a:pPr>
            <a:r>
              <a:rPr lang="fr-CH" dirty="0">
                <a:effectLst/>
                <a:latin typeface="Arial" panose="020B0604020202020204" pitchFamily="34" charset="0"/>
                <a:ea typeface="Calibri" panose="020F0502020204030204" pitchFamily="34" charset="0"/>
                <a:cs typeface="Arial" panose="020B0604020202020204" pitchFamily="34" charset="0"/>
              </a:rPr>
              <a:t>1977 </a:t>
            </a:r>
            <a:r>
              <a:rPr lang="fr-CH" strike="noStrike" dirty="0">
                <a:effectLst/>
                <a:latin typeface="Arial" panose="020B0604020202020204" pitchFamily="34" charset="0"/>
                <a:ea typeface="Calibri" panose="020F0502020204030204" pitchFamily="34" charset="0"/>
                <a:cs typeface="Arial" panose="020B0604020202020204" pitchFamily="34" charset="0"/>
                <a:hlinkClick r:id="rId3" tooltip="Scandale de Chiasso">
                  <a:extLst>
                    <a:ext uri="{A12FA001-AC4F-418D-AE19-62706E023703}">
                      <ahyp:hlinkClr xmlns:ahyp="http://schemas.microsoft.com/office/drawing/2018/hyperlinkcolor" val="tx"/>
                    </a:ext>
                  </a:extLst>
                </a:hlinkClick>
              </a:rPr>
              <a:t>Chiasso</a:t>
            </a:r>
            <a:r>
              <a:rPr lang="fr-CH" dirty="0">
                <a:effectLst/>
                <a:latin typeface="Arial" panose="020B0604020202020204" pitchFamily="34" charset="0"/>
                <a:ea typeface="Calibri" panose="020F0502020204030204" pitchFamily="34" charset="0"/>
                <a:cs typeface="Arial" panose="020B0604020202020204" pitchFamily="34" charset="0"/>
              </a:rPr>
              <a:t> perte 1,4 milliard</a:t>
            </a:r>
          </a:p>
          <a:p>
            <a:pPr marL="0" indent="0">
              <a:lnSpc>
                <a:spcPct val="106000"/>
              </a:lnSpc>
              <a:spcAft>
                <a:spcPts val="800"/>
              </a:spcAft>
              <a:buNone/>
            </a:pPr>
            <a:r>
              <a:rPr lang="fr-CH" dirty="0">
                <a:effectLst/>
                <a:latin typeface="Arial" panose="020B0604020202020204" pitchFamily="34" charset="0"/>
                <a:ea typeface="Calibri" panose="020F0502020204030204" pitchFamily="34" charset="0"/>
                <a:cs typeface="Arial" panose="020B0604020202020204" pitchFamily="34" charset="0"/>
              </a:rPr>
              <a:t>1988 44,5 % dans </a:t>
            </a:r>
            <a:r>
              <a:rPr lang="fr-CH" strike="noStrike" dirty="0">
                <a:effectLst/>
                <a:latin typeface="Arial" panose="020B0604020202020204" pitchFamily="34" charset="0"/>
                <a:ea typeface="Calibri" panose="020F0502020204030204" pitchFamily="34" charset="0"/>
                <a:cs typeface="Arial" panose="020B0604020202020204" pitchFamily="34" charset="0"/>
                <a:hlinkClick r:id="rId4" tooltip="Credit Suisse First Boston">
                  <a:extLst>
                    <a:ext uri="{A12FA001-AC4F-418D-AE19-62706E023703}">
                      <ahyp:hlinkClr xmlns:ahyp="http://schemas.microsoft.com/office/drawing/2018/hyperlinkcolor" val="tx"/>
                    </a:ext>
                  </a:extLst>
                </a:hlinkClick>
              </a:rPr>
              <a:t>First Boston</a:t>
            </a:r>
            <a:r>
              <a:rPr lang="fr-CH" strike="noStrike" dirty="0">
                <a:effectLst/>
                <a:latin typeface="Arial" panose="020B0604020202020204" pitchFamily="34" charset="0"/>
                <a:ea typeface="Calibri" panose="020F0502020204030204" pitchFamily="34" charset="0"/>
                <a:cs typeface="Arial" panose="020B0604020202020204" pitchFamily="34" charset="0"/>
              </a:rPr>
              <a:t>, 1989 (</a:t>
            </a:r>
            <a:r>
              <a:rPr lang="fr-CH" dirty="0">
                <a:effectLst/>
                <a:latin typeface="Arial" panose="020B0604020202020204" pitchFamily="34" charset="0"/>
                <a:ea typeface="Calibri" panose="020F0502020204030204" pitchFamily="34" charset="0"/>
                <a:cs typeface="Arial" panose="020B0604020202020204" pitchFamily="34" charset="0"/>
              </a:rPr>
              <a:t>fusion : CFB), 1990 60 % Crédit Suisse Holding SA  </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1990 majorité Bank Leu</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1993 </a:t>
            </a:r>
            <a:r>
              <a:rPr lang="fr-CH" strike="noStrike" dirty="0">
                <a:effectLst/>
                <a:latin typeface="Arial" panose="020B0604020202020204" pitchFamily="34" charset="0"/>
                <a:ea typeface="Times New Roman" panose="02020603050405020304" pitchFamily="18" charset="0"/>
                <a:cs typeface="Arial" panose="020B0604020202020204" pitchFamily="34" charset="0"/>
                <a:hlinkClick r:id="rId5" tooltip="Banque populaire suisse">
                  <a:extLst>
                    <a:ext uri="{A12FA001-AC4F-418D-AE19-62706E023703}">
                      <ahyp:hlinkClr xmlns:ahyp="http://schemas.microsoft.com/office/drawing/2018/hyperlinkcolor" val="tx"/>
                    </a:ext>
                  </a:extLst>
                </a:hlinkClick>
              </a:rPr>
              <a:t>Banque Populaire suisse</a:t>
            </a:r>
            <a:r>
              <a:rPr lang="fr-CH" dirty="0">
                <a:effectLst/>
                <a:latin typeface="Arial" panose="020B0604020202020204" pitchFamily="34" charset="0"/>
                <a:ea typeface="Times New Roman" panose="02020603050405020304" pitchFamily="18" charset="0"/>
                <a:cs typeface="Arial" panose="020B0604020202020204" pitchFamily="34" charset="0"/>
              </a:rPr>
              <a:t> (1,6 milliard)</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1994 Nouvelle Banque d'Argovie (900 millions)</a:t>
            </a:r>
          </a:p>
          <a:p>
            <a:pPr marL="0" indent="0">
              <a:lnSpc>
                <a:spcPct val="106000"/>
              </a:lnSpc>
              <a:spcAft>
                <a:spcPts val="800"/>
              </a:spcAft>
              <a:buNone/>
            </a:pPr>
            <a:r>
              <a:rPr lang="fr-CH" dirty="0">
                <a:effectLst/>
                <a:latin typeface="Arial" panose="020B0604020202020204" pitchFamily="34" charset="0"/>
                <a:ea typeface="Calibri" panose="020F0502020204030204" pitchFamily="34" charset="0"/>
                <a:cs typeface="Arial" panose="020B0604020202020204" pitchFamily="34" charset="0"/>
              </a:rPr>
              <a:t>1997 CS Holding devient </a:t>
            </a:r>
            <a:r>
              <a:rPr lang="fr-CH" dirty="0" err="1">
                <a:effectLst/>
                <a:latin typeface="Arial" panose="020B0604020202020204" pitchFamily="34" charset="0"/>
                <a:ea typeface="Calibri" panose="020F0502020204030204" pitchFamily="34" charset="0"/>
                <a:cs typeface="Arial" panose="020B0604020202020204" pitchFamily="34" charset="0"/>
              </a:rPr>
              <a:t>Credit</a:t>
            </a:r>
            <a:r>
              <a:rPr lang="fr-CH" dirty="0">
                <a:effectLst/>
                <a:latin typeface="Arial" panose="020B0604020202020204" pitchFamily="34" charset="0"/>
                <a:ea typeface="Calibri" panose="020F0502020204030204" pitchFamily="34" charset="0"/>
                <a:cs typeface="Arial" panose="020B0604020202020204" pitchFamily="34" charset="0"/>
              </a:rPr>
              <a:t> Suisse Group, fusion activités </a:t>
            </a:r>
            <a:r>
              <a:rPr lang="fr-CH" strike="noStrike" dirty="0">
                <a:effectLst/>
                <a:highlight>
                  <a:srgbClr val="FF00FF"/>
                </a:highlight>
                <a:latin typeface="Arial" panose="020B0604020202020204" pitchFamily="34" charset="0"/>
                <a:ea typeface="Calibri" panose="020F0502020204030204" pitchFamily="34" charset="0"/>
                <a:cs typeface="Arial" panose="020B0604020202020204" pitchFamily="34" charset="0"/>
                <a:hlinkClick r:id="rId6" tooltip="Winterthur assurances">
                  <a:extLst>
                    <a:ext uri="{A12FA001-AC4F-418D-AE19-62706E023703}">
                      <ahyp:hlinkClr xmlns:ahyp="http://schemas.microsoft.com/office/drawing/2018/hyperlinkcolor" val="tx"/>
                    </a:ext>
                  </a:extLst>
                </a:hlinkClick>
              </a:rPr>
              <a:t>Winterthur assurances</a:t>
            </a:r>
            <a:endParaRPr lang="fr-CH" dirty="0">
              <a:effectLst/>
              <a:highlight>
                <a:srgbClr val="FF00FF"/>
              </a:highlight>
              <a:latin typeface="Arial" panose="020B0604020202020204" pitchFamily="34" charset="0"/>
              <a:ea typeface="Calibri" panose="020F0502020204030204" pitchFamily="34" charset="0"/>
              <a:cs typeface="Arial" panose="020B0604020202020204" pitchFamily="34" charset="0"/>
            </a:endParaRPr>
          </a:p>
          <a:p>
            <a:pPr marL="0" indent="0">
              <a:lnSpc>
                <a:spcPct val="106000"/>
              </a:lnSpc>
              <a:spcAft>
                <a:spcPts val="800"/>
              </a:spcAft>
              <a:buNone/>
            </a:pPr>
            <a:r>
              <a:rPr lang="fr-CH" dirty="0">
                <a:effectLst/>
                <a:latin typeface="Arial" panose="020B0604020202020204" pitchFamily="34" charset="0"/>
                <a:ea typeface="Calibri" panose="020F0502020204030204" pitchFamily="34" charset="0"/>
                <a:cs typeface="Arial" panose="020B0604020202020204" pitchFamily="34" charset="0"/>
              </a:rPr>
              <a:t>1998 Banco </a:t>
            </a:r>
            <a:r>
              <a:rPr lang="fr-CH" dirty="0" err="1">
                <a:effectLst/>
                <a:latin typeface="Arial" panose="020B0604020202020204" pitchFamily="34" charset="0"/>
                <a:ea typeface="Calibri" panose="020F0502020204030204" pitchFamily="34" charset="0"/>
                <a:cs typeface="Arial" panose="020B0604020202020204" pitchFamily="34" charset="0"/>
              </a:rPr>
              <a:t>Garantia</a:t>
            </a:r>
            <a:r>
              <a:rPr lang="fr-CH" dirty="0">
                <a:effectLst/>
                <a:latin typeface="Arial" panose="020B0604020202020204" pitchFamily="34" charset="0"/>
                <a:ea typeface="Calibri" panose="020F0502020204030204" pitchFamily="34" charset="0"/>
                <a:cs typeface="Arial" panose="020B0604020202020204" pitchFamily="34" charset="0"/>
              </a:rPr>
              <a:t>, brésilienne d'affaires (1 milliard)</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2000 Donaldson, Lufkin &amp; </a:t>
            </a:r>
            <a:r>
              <a:rPr lang="fr-CH" dirty="0" err="1">
                <a:effectLst/>
                <a:latin typeface="Arial" panose="020B0604020202020204" pitchFamily="34" charset="0"/>
                <a:ea typeface="Times New Roman" panose="02020603050405020304" pitchFamily="18" charset="0"/>
                <a:cs typeface="Arial" panose="020B0604020202020204" pitchFamily="34" charset="0"/>
              </a:rPr>
              <a:t>Jenrette</a:t>
            </a:r>
            <a:r>
              <a:rPr lang="fr-CH" dirty="0">
                <a:effectLst/>
                <a:latin typeface="Arial" panose="020B0604020202020204" pitchFamily="34" charset="0"/>
                <a:ea typeface="Times New Roman" panose="02020603050405020304" pitchFamily="18" charset="0"/>
                <a:cs typeface="Arial" panose="020B0604020202020204" pitchFamily="34" charset="0"/>
              </a:rPr>
              <a:t> (DLJ) (12.8 milliards), banque américaine d'investissement à 70 % par </a:t>
            </a:r>
            <a:r>
              <a:rPr lang="fr-CH" dirty="0">
                <a:effectLst/>
                <a:highlight>
                  <a:srgbClr val="FF00FF"/>
                </a:highlight>
                <a:latin typeface="Arial" panose="020B0604020202020204" pitchFamily="34" charset="0"/>
                <a:ea typeface="Times New Roman" panose="02020603050405020304" pitchFamily="18" charset="0"/>
                <a:cs typeface="Arial" panose="020B0604020202020204" pitchFamily="34" charset="0"/>
                <a:hlinkClick r:id="rId7" tooltip="Axa">
                  <a:extLst>
                    <a:ext uri="{A12FA001-AC4F-418D-AE19-62706E023703}">
                      <ahyp:hlinkClr xmlns:ahyp="http://schemas.microsoft.com/office/drawing/2018/hyperlinkcolor" val="tx"/>
                    </a:ext>
                  </a:extLst>
                </a:hlinkClick>
              </a:rPr>
              <a:t>Axa</a:t>
            </a:r>
            <a:r>
              <a:rPr lang="fr-CH" dirty="0">
                <a:effectLst/>
                <a:highlight>
                  <a:srgbClr val="FF00FF"/>
                </a:highligh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133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C316482-A518-0DE1-4002-E444CF54A87F}"/>
              </a:ext>
            </a:extLst>
          </p:cNvPr>
          <p:cNvSpPr>
            <a:spLocks noGrp="1"/>
          </p:cNvSpPr>
          <p:nvPr>
            <p:ph idx="1"/>
          </p:nvPr>
        </p:nvSpPr>
        <p:spPr>
          <a:xfrm>
            <a:off x="0" y="0"/>
            <a:ext cx="12192000" cy="6858000"/>
          </a:xfrm>
        </p:spPr>
        <p:txBody>
          <a:bodyPr>
            <a:noAutofit/>
          </a:bodyPr>
          <a:lstStyle/>
          <a:p>
            <a:pPr marL="0" indent="0">
              <a:buNone/>
            </a:pPr>
            <a:r>
              <a:rPr lang="fr-FR" b="1" dirty="0">
                <a:latin typeface="Arial" panose="020B0604020202020204" pitchFamily="34" charset="0"/>
                <a:cs typeface="Arial" panose="020B0604020202020204" pitchFamily="34" charset="0"/>
              </a:rPr>
              <a:t>		du pinacle à la chute : le bal des charognards</a:t>
            </a:r>
            <a:br>
              <a:rPr lang="fr-FR" b="1" dirty="0">
                <a:latin typeface="Arial" panose="020B0604020202020204" pitchFamily="34" charset="0"/>
                <a:cs typeface="Arial" panose="020B0604020202020204" pitchFamily="34" charset="0"/>
              </a:rPr>
            </a:br>
            <a:r>
              <a:rPr lang="fr-CH" dirty="0">
                <a:effectLst/>
                <a:latin typeface="Arial" panose="020B0604020202020204" pitchFamily="34" charset="0"/>
                <a:ea typeface="Times New Roman" panose="02020603050405020304" pitchFamily="18" charset="0"/>
                <a:cs typeface="Arial" panose="020B0604020202020204" pitchFamily="34" charset="0"/>
              </a:rPr>
              <a:t>2003</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vend Pershing, filiale de CSFB à Bank of NY (2 milliards) </a:t>
            </a:r>
          </a:p>
          <a:p>
            <a:pPr marL="0" indent="0">
              <a:buNone/>
            </a:pPr>
            <a:r>
              <a:rPr lang="fr-CH" dirty="0">
                <a:latin typeface="Arial" panose="020B0604020202020204" pitchFamily="34" charset="0"/>
                <a:ea typeface="Times New Roman" panose="02020603050405020304" pitchFamily="18" charset="0"/>
                <a:cs typeface="Arial" panose="020B0604020202020204" pitchFamily="34" charset="0"/>
              </a:rPr>
              <a:t>cède</a:t>
            </a:r>
            <a:r>
              <a:rPr lang="fr-CH" dirty="0">
                <a:effectLst/>
                <a:latin typeface="Arial" panose="020B0604020202020204" pitchFamily="34" charset="0"/>
                <a:ea typeface="Times New Roman" panose="02020603050405020304" pitchFamily="18" charset="0"/>
                <a:cs typeface="Arial" panose="020B0604020202020204" pitchFamily="34" charset="0"/>
              </a:rPr>
              <a:t> sociétés de Winterthur Republic aux USA (127 millions) </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	</a:t>
            </a:r>
            <a:r>
              <a:rPr lang="fr-CH" dirty="0">
                <a:effectLst/>
                <a:highlight>
                  <a:srgbClr val="FF00FF"/>
                </a:highlight>
                <a:latin typeface="Arial" panose="020B0604020202020204" pitchFamily="34" charset="0"/>
                <a:ea typeface="Times New Roman" panose="02020603050405020304" pitchFamily="18" charset="0"/>
                <a:cs typeface="Arial" panose="020B0604020202020204" pitchFamily="34" charset="0"/>
              </a:rPr>
              <a:t>Winterthur Italie </a:t>
            </a:r>
            <a:r>
              <a:rPr lang="fr-CH" dirty="0">
                <a:effectLst/>
                <a:latin typeface="Arial" panose="020B0604020202020204" pitchFamily="34" charset="0"/>
                <a:ea typeface="Times New Roman" panose="02020603050405020304" pitchFamily="18" charset="0"/>
                <a:cs typeface="Arial" panose="020B0604020202020204" pitchFamily="34" charset="0"/>
              </a:rPr>
              <a:t>à </a:t>
            </a:r>
            <a:r>
              <a:rPr lang="fr-CH" dirty="0" err="1">
                <a:effectLst/>
                <a:latin typeface="Arial" panose="020B0604020202020204" pitchFamily="34" charset="0"/>
                <a:ea typeface="Times New Roman" panose="02020603050405020304" pitchFamily="18" charset="0"/>
                <a:cs typeface="Arial" panose="020B0604020202020204" pitchFamily="34" charset="0"/>
              </a:rPr>
              <a:t>Unipol</a:t>
            </a:r>
            <a:r>
              <a:rPr lang="fr-CH" dirty="0">
                <a:effectLst/>
                <a:latin typeface="Arial" panose="020B0604020202020204" pitchFamily="34" charset="0"/>
                <a:ea typeface="Times New Roman" panose="02020603050405020304" pitchFamily="18" charset="0"/>
                <a:cs typeface="Arial" panose="020B0604020202020204" pitchFamily="34" charset="0"/>
              </a:rPr>
              <a:t> </a:t>
            </a:r>
            <a:r>
              <a:rPr lang="fr-CH" dirty="0" err="1">
                <a:effectLst/>
                <a:latin typeface="Arial" panose="020B0604020202020204" pitchFamily="34" charset="0"/>
                <a:ea typeface="Times New Roman" panose="02020603050405020304" pitchFamily="18" charset="0"/>
                <a:cs typeface="Arial" panose="020B0604020202020204" pitchFamily="34" charset="0"/>
              </a:rPr>
              <a:t>Assicurazioni</a:t>
            </a:r>
            <a:r>
              <a:rPr lang="fr-CH" dirty="0">
                <a:effectLst/>
                <a:latin typeface="Arial" panose="020B0604020202020204" pitchFamily="34" charset="0"/>
                <a:ea typeface="Times New Roman" panose="02020603050405020304" pitchFamily="18" charset="0"/>
                <a:cs typeface="Arial" panose="020B0604020202020204" pitchFamily="34" charset="0"/>
              </a:rPr>
              <a:t> (1.47 milliards)</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	Churchill </a:t>
            </a:r>
            <a:r>
              <a:rPr lang="fr-CH" dirty="0" err="1">
                <a:effectLst/>
                <a:latin typeface="Arial" panose="020B0604020202020204" pitchFamily="34" charset="0"/>
                <a:ea typeface="Times New Roman" panose="02020603050405020304" pitchFamily="18" charset="0"/>
                <a:cs typeface="Arial" panose="020B0604020202020204" pitchFamily="34" charset="0"/>
              </a:rPr>
              <a:t>Insurance</a:t>
            </a:r>
            <a:r>
              <a:rPr lang="fr-CH" dirty="0">
                <a:effectLst/>
                <a:latin typeface="Arial" panose="020B0604020202020204" pitchFamily="34" charset="0"/>
                <a:ea typeface="Times New Roman" panose="02020603050405020304" pitchFamily="18" charset="0"/>
                <a:cs typeface="Arial" panose="020B0604020202020204" pitchFamily="34" charset="0"/>
              </a:rPr>
              <a:t> Group, UK </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2006</a:t>
            </a:r>
          </a:p>
          <a:p>
            <a:pPr marL="0" indent="0">
              <a:buNone/>
            </a:pPr>
            <a:r>
              <a:rPr lang="fr-CH" dirty="0">
                <a:latin typeface="Arial" panose="020B0604020202020204" pitchFamily="34" charset="0"/>
                <a:ea typeface="Times New Roman" panose="02020603050405020304" pitchFamily="18" charset="0"/>
                <a:cs typeface="Arial" panose="020B0604020202020204" pitchFamily="34" charset="0"/>
              </a:rPr>
              <a:t>cède </a:t>
            </a:r>
            <a:r>
              <a:rPr lang="fr-CH" dirty="0">
                <a:effectLst/>
                <a:highlight>
                  <a:srgbClr val="FF00FF"/>
                </a:highlight>
                <a:latin typeface="Arial" panose="020B0604020202020204" pitchFamily="34" charset="0"/>
                <a:ea typeface="Times New Roman" panose="02020603050405020304" pitchFamily="18" charset="0"/>
                <a:cs typeface="Arial" panose="020B0604020202020204" pitchFamily="34" charset="0"/>
              </a:rPr>
              <a:t>Winterthur à </a:t>
            </a:r>
            <a:r>
              <a:rPr lang="fr-CH" dirty="0">
                <a:effectLst/>
                <a:highlight>
                  <a:srgbClr val="FF00FF"/>
                </a:highlight>
                <a:latin typeface="Arial" panose="020B0604020202020204" pitchFamily="34" charset="0"/>
                <a:ea typeface="Times New Roman" panose="02020603050405020304" pitchFamily="18" charset="0"/>
                <a:cs typeface="Arial" panose="020B0604020202020204" pitchFamily="34" charset="0"/>
                <a:hlinkClick r:id="rId2" tooltip="Axa">
                  <a:extLst>
                    <a:ext uri="{A12FA001-AC4F-418D-AE19-62706E023703}">
                      <ahyp:hlinkClr xmlns:ahyp="http://schemas.microsoft.com/office/drawing/2018/hyperlinkcolor" val="tx"/>
                    </a:ext>
                  </a:extLst>
                </a:hlinkClick>
              </a:rPr>
              <a:t>Axa</a:t>
            </a:r>
            <a:r>
              <a:rPr lang="fr-CH" dirty="0">
                <a:effectLst/>
                <a:highlight>
                  <a:srgbClr val="FF00FF"/>
                </a:highlight>
                <a:latin typeface="Arial" panose="020B0604020202020204" pitchFamily="34" charset="0"/>
                <a:ea typeface="Times New Roman" panose="02020603050405020304" pitchFamily="18" charset="0"/>
                <a:cs typeface="Arial" panose="020B0604020202020204" pitchFamily="34" charset="0"/>
              </a:rPr>
              <a:t> </a:t>
            </a:r>
            <a:r>
              <a:rPr lang="fr-CH" dirty="0">
                <a:effectLst/>
                <a:latin typeface="Arial" panose="020B0604020202020204" pitchFamily="34" charset="0"/>
                <a:ea typeface="Times New Roman" panose="02020603050405020304" pitchFamily="18" charset="0"/>
                <a:cs typeface="Arial" panose="020B0604020202020204" pitchFamily="34" charset="0"/>
              </a:rPr>
              <a:t>(6,2 milliards)</a:t>
            </a:r>
          </a:p>
          <a:p>
            <a:pPr marL="0" indent="0">
              <a:buNone/>
            </a:pPr>
            <a:r>
              <a:rPr lang="fr-CH" dirty="0">
                <a:latin typeface="Arial" panose="020B0604020202020204" pitchFamily="34" charset="0"/>
                <a:ea typeface="Times New Roman" panose="02020603050405020304" pitchFamily="18" charset="0"/>
                <a:cs typeface="Arial" panose="020B0604020202020204" pitchFamily="34" charset="0"/>
              </a:rPr>
              <a:t>f</a:t>
            </a:r>
            <a:r>
              <a:rPr lang="fr-CH" dirty="0">
                <a:effectLst/>
                <a:latin typeface="Arial" panose="020B0604020202020204" pitchFamily="34" charset="0"/>
                <a:ea typeface="Times New Roman" panose="02020603050405020304" pitchFamily="18" charset="0"/>
                <a:cs typeface="Arial" panose="020B0604020202020204" pitchFamily="34" charset="0"/>
              </a:rPr>
              <a:t>usionne CS Fides, </a:t>
            </a:r>
            <a:r>
              <a:rPr lang="fr-CH" dirty="0" err="1">
                <a:effectLst/>
                <a:latin typeface="Arial" panose="020B0604020202020204" pitchFamily="34" charset="0"/>
                <a:ea typeface="Times New Roman" panose="02020603050405020304" pitchFamily="18" charset="0"/>
                <a:cs typeface="Arial" panose="020B0604020202020204" pitchFamily="34" charset="0"/>
              </a:rPr>
              <a:t>Clariden</a:t>
            </a:r>
            <a:r>
              <a:rPr lang="fr-CH" dirty="0">
                <a:effectLst/>
                <a:latin typeface="Arial" panose="020B0604020202020204" pitchFamily="34" charset="0"/>
                <a:ea typeface="Times New Roman" panose="02020603050405020304" pitchFamily="18" charset="0"/>
                <a:cs typeface="Arial" panose="020B0604020202020204" pitchFamily="34" charset="0"/>
              </a:rPr>
              <a:t> Bank, BGP </a:t>
            </a:r>
            <a:r>
              <a:rPr lang="fr-CH" dirty="0" err="1">
                <a:effectLst/>
                <a:latin typeface="Arial" panose="020B0604020202020204" pitchFamily="34" charset="0"/>
                <a:ea typeface="Times New Roman" panose="02020603050405020304" pitchFamily="18" charset="0"/>
                <a:cs typeface="Arial" panose="020B0604020202020204" pitchFamily="34" charset="0"/>
              </a:rPr>
              <a:t>Banca</a:t>
            </a:r>
            <a:r>
              <a:rPr lang="fr-CH" dirty="0">
                <a:effectLst/>
                <a:latin typeface="Arial" panose="020B0604020202020204" pitchFamily="34" charset="0"/>
                <a:ea typeface="Times New Roman" panose="02020603050405020304" pitchFamily="18" charset="0"/>
                <a:cs typeface="Arial" panose="020B0604020202020204" pitchFamily="34" charset="0"/>
              </a:rPr>
              <a:t> di </a:t>
            </a:r>
            <a:r>
              <a:rPr lang="fr-CH" dirty="0" err="1">
                <a:effectLst/>
                <a:latin typeface="Arial" panose="020B0604020202020204" pitchFamily="34" charset="0"/>
                <a:ea typeface="Times New Roman" panose="02020603050405020304" pitchFamily="18" charset="0"/>
                <a:cs typeface="Arial" panose="020B0604020202020204" pitchFamily="34" charset="0"/>
              </a:rPr>
              <a:t>Gestione</a:t>
            </a:r>
            <a:r>
              <a:rPr lang="fr-CH" dirty="0">
                <a:effectLst/>
                <a:latin typeface="Arial" panose="020B0604020202020204" pitchFamily="34" charset="0"/>
                <a:ea typeface="Times New Roman" panose="02020603050405020304" pitchFamily="18" charset="0"/>
                <a:cs typeface="Arial" panose="020B0604020202020204" pitchFamily="34" charset="0"/>
              </a:rPr>
              <a:t> Patrimoniale, Bank      </a:t>
            </a:r>
            <a:r>
              <a:rPr lang="fr-CH" dirty="0" err="1">
                <a:effectLst/>
                <a:latin typeface="Arial" panose="020B0604020202020204" pitchFamily="34" charset="0"/>
                <a:ea typeface="Times New Roman" panose="02020603050405020304" pitchFamily="18" charset="0"/>
                <a:cs typeface="Arial" panose="020B0604020202020204" pitchFamily="34" charset="0"/>
              </a:rPr>
              <a:t>Hofman</a:t>
            </a:r>
            <a:r>
              <a:rPr lang="fr-CH" dirty="0">
                <a:effectLst/>
                <a:latin typeface="Arial" panose="020B0604020202020204" pitchFamily="34" charset="0"/>
                <a:ea typeface="Times New Roman" panose="02020603050405020304" pitchFamily="18" charset="0"/>
                <a:cs typeface="Arial" panose="020B0604020202020204" pitchFamily="34" charset="0"/>
              </a:rPr>
              <a:t>, Bank Leu : </a:t>
            </a:r>
            <a:r>
              <a:rPr lang="fr-CH" dirty="0" err="1">
                <a:effectLst/>
                <a:latin typeface="Arial" panose="020B0604020202020204" pitchFamily="34" charset="0"/>
                <a:ea typeface="Times New Roman" panose="02020603050405020304" pitchFamily="18" charset="0"/>
                <a:cs typeface="Arial" panose="020B0604020202020204" pitchFamily="34" charset="0"/>
              </a:rPr>
              <a:t>Clariden</a:t>
            </a:r>
            <a:r>
              <a:rPr lang="fr-CH" dirty="0">
                <a:effectLst/>
                <a:latin typeface="Arial" panose="020B0604020202020204" pitchFamily="34" charset="0"/>
                <a:ea typeface="Times New Roman" panose="02020603050405020304" pitchFamily="18" charset="0"/>
                <a:cs typeface="Arial" panose="020B0604020202020204" pitchFamily="34" charset="0"/>
              </a:rPr>
              <a:t> Leu. </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fusionne banque privée, Leasing, City Bank : Bank-</a:t>
            </a:r>
            <a:r>
              <a:rPr lang="fr-CH" dirty="0" err="1">
                <a:effectLst/>
                <a:latin typeface="Arial" panose="020B0604020202020204" pitchFamily="34" charset="0"/>
                <a:ea typeface="Times New Roman" panose="02020603050405020304" pitchFamily="18" charset="0"/>
                <a:cs typeface="Arial" panose="020B0604020202020204" pitchFamily="34" charset="0"/>
              </a:rPr>
              <a:t>now</a:t>
            </a:r>
            <a:r>
              <a:rPr lang="fr-CH" dirty="0">
                <a:effectLst/>
                <a:latin typeface="Arial" panose="020B0604020202020204" pitchFamily="34" charset="0"/>
                <a:ea typeface="Times New Roman" panose="02020603050405020304" pitchFamily="18" charset="0"/>
                <a:cs typeface="Arial" panose="020B0604020202020204" pitchFamily="34" charset="0"/>
              </a:rPr>
              <a:t>, CH 24 </a:t>
            </a:r>
            <a:r>
              <a:rPr lang="fr-CH" dirty="0" err="1">
                <a:effectLst/>
                <a:latin typeface="Arial" panose="020B0604020202020204" pitchFamily="34" charset="0"/>
                <a:ea typeface="Times New Roman" panose="02020603050405020304" pitchFamily="18" charset="0"/>
                <a:cs typeface="Arial" panose="020B0604020202020204" pitchFamily="34" charset="0"/>
              </a:rPr>
              <a:t>succ</a:t>
            </a:r>
            <a:r>
              <a:rPr lang="fr-CH" dirty="0">
                <a:effectLst/>
                <a:latin typeface="Arial" panose="020B0604020202020204" pitchFamily="34" charset="0"/>
                <a:ea typeface="Times New Roman" panose="02020603050405020304" pitchFamily="18" charset="0"/>
                <a:cs typeface="Arial" panose="020B0604020202020204" pitchFamily="34" charset="0"/>
              </a:rPr>
              <a:t>. 300 collab. </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2007</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touché par la crise des </a:t>
            </a:r>
            <a:r>
              <a:rPr lang="fr-CH" dirty="0" err="1">
                <a:effectLst/>
                <a:latin typeface="Arial" panose="020B0604020202020204" pitchFamily="34" charset="0"/>
                <a:ea typeface="Times New Roman" panose="02020603050405020304" pitchFamily="18" charset="0"/>
                <a:cs typeface="Arial" panose="020B0604020202020204" pitchFamily="34" charset="0"/>
              </a:rPr>
              <a:t>subprimes</a:t>
            </a:r>
            <a:r>
              <a:rPr lang="fr-CH" dirty="0">
                <a:effectLst/>
                <a:latin typeface="Arial" panose="020B0604020202020204" pitchFamily="34" charset="0"/>
                <a:ea typeface="Times New Roman" panose="02020603050405020304" pitchFamily="18" charset="0"/>
                <a:cs typeface="Arial" panose="020B0604020202020204" pitchFamily="34" charset="0"/>
              </a:rPr>
              <a:t> </a:t>
            </a:r>
          </a:p>
          <a:p>
            <a:pPr marL="0" indent="0" algn="ctr">
              <a:buNone/>
            </a:pPr>
            <a:endParaRPr lang="fr-FR" b="1" dirty="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   </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351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3E6F1A8-0CB5-DF09-9ABD-DD8D9C641731}"/>
              </a:ext>
            </a:extLst>
          </p:cNvPr>
          <p:cNvSpPr>
            <a:spLocks noGrp="1"/>
          </p:cNvSpPr>
          <p:nvPr>
            <p:ph idx="1"/>
          </p:nvPr>
        </p:nvSpPr>
        <p:spPr>
          <a:xfrm>
            <a:off x="0" y="0"/>
            <a:ext cx="12192000" cy="6858000"/>
          </a:xfrm>
        </p:spPr>
        <p:txBody>
          <a:bodyPr>
            <a:normAutofit/>
          </a:bodyPr>
          <a:lstStyle/>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2014</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paie amende aux USA (</a:t>
            </a:r>
            <a:r>
              <a:rPr lang="fr-CH"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2,6 milliards</a:t>
            </a:r>
            <a:r>
              <a:rPr lang="fr-CH" dirty="0">
                <a:effectLst/>
                <a:latin typeface="Arial" panose="020B0604020202020204" pitchFamily="34" charset="0"/>
                <a:ea typeface="Times New Roman" panose="02020603050405020304" pitchFamily="18" charset="0"/>
                <a:cs typeface="Arial" panose="020B0604020202020204" pitchFamily="34" charset="0"/>
              </a:rPr>
              <a:t>), aide à l'évasion fiscale d’Américains</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2016</a:t>
            </a:r>
          </a:p>
          <a:p>
            <a:pPr marL="0" indent="0">
              <a:buNone/>
            </a:pPr>
            <a:r>
              <a:rPr lang="fr-CH" dirty="0">
                <a:latin typeface="Arial" panose="020B0604020202020204" pitchFamily="34" charset="0"/>
                <a:ea typeface="Times New Roman" panose="02020603050405020304" pitchFamily="18" charset="0"/>
                <a:cs typeface="Arial" panose="020B0604020202020204" pitchFamily="34" charset="0"/>
              </a:rPr>
              <a:t>supprime 2000 postes (ba</a:t>
            </a:r>
            <a:r>
              <a:rPr lang="fr-CH" dirty="0">
                <a:effectLst/>
                <a:latin typeface="Arial" panose="020B0604020202020204" pitchFamily="34" charset="0"/>
                <a:ea typeface="Times New Roman" panose="02020603050405020304" pitchFamily="18" charset="0"/>
                <a:cs typeface="Arial" panose="020B0604020202020204" pitchFamily="34" charset="0"/>
              </a:rPr>
              <a:t>nque investissement), 4000 ailleurs</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paie Ministère Justice US </a:t>
            </a:r>
            <a:r>
              <a:rPr lang="fr-CH" dirty="0" err="1">
                <a:effectLst/>
                <a:latin typeface="Arial" panose="020B0604020202020204" pitchFamily="34" charset="0"/>
                <a:ea typeface="Times New Roman" panose="02020603050405020304" pitchFamily="18" charset="0"/>
                <a:cs typeface="Arial" panose="020B0604020202020204" pitchFamily="34" charset="0"/>
              </a:rPr>
              <a:t>subprimes</a:t>
            </a:r>
            <a:r>
              <a:rPr lang="fr-CH" dirty="0">
                <a:effectLst/>
                <a:latin typeface="Arial" panose="020B0604020202020204" pitchFamily="34" charset="0"/>
                <a:ea typeface="Times New Roman" panose="02020603050405020304" pitchFamily="18" charset="0"/>
                <a:cs typeface="Arial" panose="020B0604020202020204" pitchFamily="34" charset="0"/>
              </a:rPr>
              <a:t> </a:t>
            </a:r>
            <a:r>
              <a:rPr lang="fr-CH" dirty="0">
                <a:latin typeface="Arial" panose="020B0604020202020204" pitchFamily="34" charset="0"/>
                <a:ea typeface="Times New Roman" panose="02020603050405020304" pitchFamily="18" charset="0"/>
                <a:cs typeface="Arial" panose="020B0604020202020204" pitchFamily="34" charset="0"/>
              </a:rPr>
              <a:t>(</a:t>
            </a:r>
            <a:r>
              <a:rPr lang="fr-CH"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5,28 milliards</a:t>
            </a:r>
            <a:r>
              <a:rPr lang="fr-CH"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2017</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paie régulateur US caisses d'épargnes </a:t>
            </a:r>
            <a:r>
              <a:rPr lang="fr-CH" dirty="0" err="1">
                <a:effectLst/>
                <a:latin typeface="Arial" panose="020B0604020202020204" pitchFamily="34" charset="0"/>
                <a:ea typeface="Times New Roman" panose="02020603050405020304" pitchFamily="18" charset="0"/>
                <a:cs typeface="Arial" panose="020B0604020202020204" pitchFamily="34" charset="0"/>
              </a:rPr>
              <a:t>subprimes</a:t>
            </a:r>
            <a:r>
              <a:rPr lang="fr-CH" dirty="0">
                <a:effectLst/>
                <a:latin typeface="Arial" panose="020B0604020202020204" pitchFamily="34" charset="0"/>
                <a:ea typeface="Times New Roman" panose="02020603050405020304" pitchFamily="18" charset="0"/>
                <a:cs typeface="Arial" panose="020B0604020202020204" pitchFamily="34" charset="0"/>
              </a:rPr>
              <a:t> (</a:t>
            </a:r>
            <a:r>
              <a:rPr lang="fr-CH"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400 millions</a:t>
            </a:r>
            <a:r>
              <a:rPr lang="fr-CH"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2019</a:t>
            </a:r>
          </a:p>
          <a:p>
            <a:pPr marL="0" indent="0">
              <a:buNone/>
            </a:pPr>
            <a:r>
              <a:rPr lang="fr-CH" dirty="0">
                <a:latin typeface="Arial" panose="020B0604020202020204" pitchFamily="34" charset="0"/>
                <a:ea typeface="Times New Roman" panose="02020603050405020304" pitchFamily="18" charset="0"/>
                <a:cs typeface="Arial" panose="020B0604020202020204" pitchFamily="34" charset="0"/>
              </a:rPr>
              <a:t>acquière </a:t>
            </a:r>
            <a:r>
              <a:rPr lang="fr-CH" dirty="0">
                <a:effectLst/>
                <a:latin typeface="Arial" panose="020B0604020202020204" pitchFamily="34" charset="0"/>
                <a:ea typeface="Times New Roman" panose="02020603050405020304" pitchFamily="18" charset="0"/>
                <a:cs typeface="Arial" panose="020B0604020202020204" pitchFamily="34" charset="0"/>
              </a:rPr>
              <a:t>17 % (51) dans filiale chinoise </a:t>
            </a:r>
            <a:r>
              <a:rPr lang="fr-CH" dirty="0" err="1">
                <a:effectLst/>
                <a:latin typeface="Arial" panose="020B0604020202020204" pitchFamily="34" charset="0"/>
                <a:ea typeface="Times New Roman" panose="02020603050405020304" pitchFamily="18" charset="0"/>
                <a:cs typeface="Arial" panose="020B0604020202020204" pitchFamily="34" charset="0"/>
              </a:rPr>
              <a:t>Credit</a:t>
            </a:r>
            <a:r>
              <a:rPr lang="fr-CH" dirty="0">
                <a:effectLst/>
                <a:latin typeface="Arial" panose="020B0604020202020204" pitchFamily="34" charset="0"/>
                <a:ea typeface="Times New Roman" panose="02020603050405020304" pitchFamily="18" charset="0"/>
                <a:cs typeface="Arial" panose="020B0604020202020204" pitchFamily="34" charset="0"/>
              </a:rPr>
              <a:t> Suisse </a:t>
            </a:r>
            <a:r>
              <a:rPr lang="fr-CH" dirty="0" err="1">
                <a:effectLst/>
                <a:latin typeface="Arial" panose="020B0604020202020204" pitchFamily="34" charset="0"/>
                <a:ea typeface="Times New Roman" panose="02020603050405020304" pitchFamily="18" charset="0"/>
                <a:cs typeface="Arial" panose="020B0604020202020204" pitchFamily="34" charset="0"/>
              </a:rPr>
              <a:t>Founder</a:t>
            </a:r>
            <a:r>
              <a:rPr lang="fr-CH" dirty="0">
                <a:effectLst/>
                <a:latin typeface="Arial" panose="020B0604020202020204" pitchFamily="34" charset="0"/>
                <a:ea typeface="Times New Roman" panose="02020603050405020304" pitchFamily="18" charset="0"/>
                <a:cs typeface="Arial" panose="020B0604020202020204" pitchFamily="34" charset="0"/>
              </a:rPr>
              <a:t> Securities</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2020</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fusion Neue </a:t>
            </a:r>
            <a:r>
              <a:rPr lang="fr-CH" dirty="0" err="1">
                <a:effectLst/>
                <a:latin typeface="Arial" panose="020B0604020202020204" pitchFamily="34" charset="0"/>
                <a:ea typeface="Times New Roman" panose="02020603050405020304" pitchFamily="18" charset="0"/>
                <a:cs typeface="Arial" panose="020B0604020202020204" pitchFamily="34" charset="0"/>
              </a:rPr>
              <a:t>Aargauer</a:t>
            </a:r>
            <a:r>
              <a:rPr lang="fr-CH" dirty="0">
                <a:effectLst/>
                <a:latin typeface="Arial" panose="020B0604020202020204" pitchFamily="34" charset="0"/>
                <a:ea typeface="Times New Roman" panose="02020603050405020304" pitchFamily="18" charset="0"/>
                <a:cs typeface="Arial" panose="020B0604020202020204" pitchFamily="34" charset="0"/>
              </a:rPr>
              <a:t> Bank et </a:t>
            </a:r>
            <a:r>
              <a:rPr lang="fr-CH" dirty="0">
                <a:latin typeface="Arial" panose="020B0604020202020204" pitchFamily="34" charset="0"/>
                <a:ea typeface="Times New Roman" panose="02020603050405020304" pitchFamily="18" charset="0"/>
                <a:cs typeface="Arial" panose="020B0604020202020204" pitchFamily="34" charset="0"/>
              </a:rPr>
              <a:t>filiales</a:t>
            </a:r>
            <a:r>
              <a:rPr lang="fr-CH" dirty="0">
                <a:effectLst/>
                <a:latin typeface="Arial" panose="020B0604020202020204" pitchFamily="34" charset="0"/>
                <a:ea typeface="Times New Roman" panose="02020603050405020304" pitchFamily="18" charset="0"/>
                <a:cs typeface="Arial" panose="020B0604020202020204" pitchFamily="34" charset="0"/>
              </a:rPr>
              <a:t> marque CS (supprime 500 postes suite numérisation) </a:t>
            </a:r>
          </a:p>
          <a:p>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992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0407BE-B0B0-A7C0-D008-1A1D468A341B}"/>
              </a:ext>
            </a:extLst>
          </p:cNvPr>
          <p:cNvSpPr>
            <a:spLocks noGrp="1"/>
          </p:cNvSpPr>
          <p:nvPr>
            <p:ph idx="1"/>
          </p:nvPr>
        </p:nvSpPr>
        <p:spPr>
          <a:xfrm>
            <a:off x="0" y="0"/>
            <a:ext cx="12192000" cy="6858000"/>
          </a:xfrm>
        </p:spPr>
        <p:txBody>
          <a:bodyPr>
            <a:normAutofit/>
          </a:bodyPr>
          <a:lstStyle/>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2021</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débâcle du fonds d'investissement  </a:t>
            </a:r>
            <a:r>
              <a:rPr lang="fr-CH" dirty="0" err="1">
                <a:effectLst/>
                <a:latin typeface="Arial" panose="020B0604020202020204" pitchFamily="34" charset="0"/>
                <a:ea typeface="Times New Roman" panose="02020603050405020304" pitchFamily="18" charset="0"/>
                <a:cs typeface="Arial" panose="020B0604020202020204" pitchFamily="34" charset="0"/>
              </a:rPr>
              <a:t>Archegos</a:t>
            </a:r>
            <a:r>
              <a:rPr lang="fr-CH" dirty="0">
                <a:effectLst/>
                <a:latin typeface="Arial" panose="020B0604020202020204" pitchFamily="34" charset="0"/>
                <a:ea typeface="Times New Roman" panose="02020603050405020304" pitchFamily="18" charset="0"/>
                <a:cs typeface="Arial" panose="020B0604020202020204" pitchFamily="34" charset="0"/>
              </a:rPr>
              <a:t> (capital </a:t>
            </a:r>
            <a:r>
              <a:rPr lang="fr-CH" dirty="0">
                <a:effectLst/>
                <a:highlight>
                  <a:srgbClr val="FF0000"/>
                </a:highlight>
                <a:latin typeface="Arial" panose="020B0604020202020204" pitchFamily="34" charset="0"/>
                <a:ea typeface="Times New Roman" panose="02020603050405020304" pitchFamily="18" charset="0"/>
                <a:cs typeface="Arial" panose="020B0604020202020204" pitchFamily="34" charset="0"/>
              </a:rPr>
              <a:t>4,4 milliards</a:t>
            </a:r>
            <a:r>
              <a:rPr lang="fr-CH"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2022 (</a:t>
            </a:r>
            <a:r>
              <a:rPr lang="fr-CH" dirty="0" err="1">
                <a:effectLst/>
                <a:latin typeface="Arial" panose="020B0604020202020204" pitchFamily="34" charset="0"/>
                <a:ea typeface="Times New Roman" panose="02020603050405020304" pitchFamily="18" charset="0"/>
                <a:cs typeface="Arial" panose="020B0604020202020204" pitchFamily="34" charset="0"/>
              </a:rPr>
              <a:t>nov</a:t>
            </a:r>
            <a:r>
              <a:rPr lang="fr-CH"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perte avant impôt 4</a:t>
            </a:r>
            <a:r>
              <a:rPr lang="fr-CH" baseline="30000" dirty="0">
                <a:effectLst/>
                <a:latin typeface="Arial" panose="020B0604020202020204" pitchFamily="34" charset="0"/>
                <a:ea typeface="Times New Roman" panose="02020603050405020304" pitchFamily="18" charset="0"/>
                <a:cs typeface="Arial" panose="020B0604020202020204" pitchFamily="34" charset="0"/>
              </a:rPr>
              <a:t>ème</a:t>
            </a:r>
            <a:r>
              <a:rPr lang="fr-CH" dirty="0">
                <a:effectLst/>
                <a:latin typeface="Arial" panose="020B0604020202020204" pitchFamily="34" charset="0"/>
                <a:ea typeface="Times New Roman" panose="02020603050405020304" pitchFamily="18" charset="0"/>
                <a:cs typeface="Arial" panose="020B0604020202020204" pitchFamily="34" charset="0"/>
              </a:rPr>
              <a:t> tri (</a:t>
            </a:r>
            <a:r>
              <a:rPr lang="fr-CH" dirty="0">
                <a:effectLst/>
                <a:highlight>
                  <a:srgbClr val="FF0000"/>
                </a:highlight>
                <a:latin typeface="Arial" panose="020B0604020202020204" pitchFamily="34" charset="0"/>
                <a:ea typeface="Times New Roman" panose="02020603050405020304" pitchFamily="18" charset="0"/>
                <a:cs typeface="Arial" panose="020B0604020202020204" pitchFamily="34" charset="0"/>
              </a:rPr>
              <a:t>1,5 milliard</a:t>
            </a:r>
            <a:r>
              <a:rPr lang="fr-CH" dirty="0">
                <a:effectLst/>
                <a:latin typeface="Arial" panose="020B0604020202020204" pitchFamily="34" charset="0"/>
                <a:ea typeface="Times New Roman" panose="02020603050405020304" pitchFamily="18" charset="0"/>
                <a:cs typeface="Arial" panose="020B0604020202020204" pitchFamily="34" charset="0"/>
              </a:rPr>
              <a:t>) importants retraits, mauvais accueil droit de souscription, cours plus bas historique (CHF </a:t>
            </a:r>
            <a:r>
              <a:rPr lang="fr-CH" dirty="0">
                <a:effectLst/>
                <a:highlight>
                  <a:srgbClr val="FF0000"/>
                </a:highlight>
                <a:latin typeface="Arial" panose="020B0604020202020204" pitchFamily="34" charset="0"/>
                <a:ea typeface="Times New Roman" panose="02020603050405020304" pitchFamily="18" charset="0"/>
                <a:cs typeface="Arial" panose="020B0604020202020204" pitchFamily="34" charset="0"/>
              </a:rPr>
              <a:t>2,9</a:t>
            </a:r>
            <a:r>
              <a:rPr lang="fr-CH"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fr-CH" dirty="0">
                <a:latin typeface="Arial" panose="020B0604020202020204" pitchFamily="34" charset="0"/>
                <a:ea typeface="Times New Roman" panose="02020603050405020304" pitchFamily="18" charset="0"/>
                <a:cs typeface="Arial" panose="020B0604020202020204" pitchFamily="34" charset="0"/>
              </a:rPr>
              <a:t>cumul </a:t>
            </a:r>
            <a:r>
              <a:rPr lang="fr-CH" dirty="0">
                <a:effectLst/>
                <a:latin typeface="Arial" panose="020B0604020202020204" pitchFamily="34" charset="0"/>
                <a:ea typeface="Times New Roman" panose="02020603050405020304" pitchFamily="18" charset="0"/>
                <a:cs typeface="Arial" panose="020B0604020202020204" pitchFamily="34" charset="0"/>
              </a:rPr>
              <a:t>scandales, pertes, s'efforce financer restructuration notamment par augmentation capital </a:t>
            </a:r>
            <a:r>
              <a:rPr lang="fr-CH" dirty="0">
                <a:latin typeface="Arial" panose="020B0604020202020204" pitchFamily="34" charset="0"/>
                <a:ea typeface="Times New Roman" panose="02020603050405020304" pitchFamily="18" charset="0"/>
                <a:cs typeface="Arial" panose="020B0604020202020204" pitchFamily="34" charset="0"/>
              </a:rPr>
              <a:t>(4 milliards)</a:t>
            </a:r>
          </a:p>
          <a:p>
            <a:pPr marL="0" indent="0">
              <a:buNone/>
            </a:pPr>
            <a:r>
              <a:rPr lang="fr-CH" dirty="0">
                <a:effectLst/>
                <a:highlight>
                  <a:srgbClr val="FF00FF"/>
                </a:highlight>
                <a:latin typeface="Arial" panose="020B0604020202020204" pitchFamily="34" charset="0"/>
                <a:ea typeface="Calibri" panose="020F0502020204030204" pitchFamily="34" charset="0"/>
              </a:rPr>
              <a:t>1</a:t>
            </a:r>
            <a:r>
              <a:rPr lang="fr-CH" baseline="30000" dirty="0">
                <a:effectLst/>
                <a:highlight>
                  <a:srgbClr val="FF00FF"/>
                </a:highlight>
                <a:latin typeface="Arial" panose="020B0604020202020204" pitchFamily="34" charset="0"/>
                <a:ea typeface="Calibri" panose="020F0502020204030204" pitchFamily="34" charset="0"/>
              </a:rPr>
              <a:t>er</a:t>
            </a:r>
            <a:r>
              <a:rPr lang="fr-CH" dirty="0">
                <a:effectLst/>
                <a:highlight>
                  <a:srgbClr val="FF00FF"/>
                </a:highlight>
                <a:latin typeface="Arial" panose="020B0604020202020204" pitchFamily="34" charset="0"/>
                <a:ea typeface="Calibri" panose="020F0502020204030204" pitchFamily="34" charset="0"/>
              </a:rPr>
              <a:t> actionnaire Harris Associates (10 %) (groupe bancaire français Natixis</a:t>
            </a:r>
            <a:r>
              <a:rPr lang="fr-CH" dirty="0">
                <a:effectLst/>
                <a:latin typeface="Arial" panose="020B0604020202020204" pitchFamily="34" charset="0"/>
                <a:ea typeface="Calibri" panose="020F0502020204030204" pitchFamily="34" charset="0"/>
              </a:rPr>
              <a:t>)</a:t>
            </a:r>
            <a:endParaRPr lang="fr-CH"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2023 (début)</a:t>
            </a:r>
          </a:p>
          <a:p>
            <a:pPr marL="0" indent="0">
              <a:buNone/>
            </a:pPr>
            <a:r>
              <a:rPr lang="fr-CH" dirty="0">
                <a:effectLst/>
                <a:highlight>
                  <a:srgbClr val="FF00FF"/>
                </a:highlight>
                <a:latin typeface="Arial" panose="020B0604020202020204" pitchFamily="34" charset="0"/>
                <a:ea typeface="Calibri" panose="020F0502020204030204" pitchFamily="34" charset="0"/>
              </a:rPr>
              <a:t>Participation Natixis vendue</a:t>
            </a:r>
            <a:r>
              <a:rPr lang="fr-CH" dirty="0">
                <a:effectLst/>
                <a:latin typeface="Arial" panose="020B0604020202020204" pitchFamily="34" charset="0"/>
                <a:ea typeface="Calibri" panose="020F0502020204030204" pitchFamily="34" charset="0"/>
              </a:rPr>
              <a:t>. </a:t>
            </a:r>
            <a:r>
              <a:rPr lang="fr-CH" dirty="0">
                <a:effectLst/>
                <a:highlight>
                  <a:srgbClr val="FF00FF"/>
                </a:highlight>
                <a:latin typeface="Arial" panose="020B0604020202020204" pitchFamily="34" charset="0"/>
                <a:ea typeface="Calibri" panose="020F0502020204030204" pitchFamily="34" charset="0"/>
              </a:rPr>
              <a:t>1</a:t>
            </a:r>
            <a:r>
              <a:rPr lang="fr-CH" baseline="30000" dirty="0">
                <a:effectLst/>
                <a:highlight>
                  <a:srgbClr val="FF00FF"/>
                </a:highlight>
                <a:latin typeface="Arial" panose="020B0604020202020204" pitchFamily="34" charset="0"/>
                <a:ea typeface="Calibri" panose="020F0502020204030204" pitchFamily="34" charset="0"/>
              </a:rPr>
              <a:t>er</a:t>
            </a:r>
            <a:r>
              <a:rPr lang="fr-CH" dirty="0">
                <a:effectLst/>
                <a:highlight>
                  <a:srgbClr val="FF00FF"/>
                </a:highlight>
                <a:latin typeface="Arial" panose="020B0604020202020204" pitchFamily="34" charset="0"/>
                <a:ea typeface="Calibri" panose="020F0502020204030204" pitchFamily="34" charset="0"/>
              </a:rPr>
              <a:t> actionnaire </a:t>
            </a:r>
            <a:r>
              <a:rPr lang="fr-CH" dirty="0" err="1">
                <a:effectLst/>
                <a:highlight>
                  <a:srgbClr val="FF00FF"/>
                </a:highlight>
                <a:latin typeface="Arial" panose="020B0604020202020204" pitchFamily="34" charset="0"/>
                <a:ea typeface="Calibri" panose="020F0502020204030204" pitchFamily="34" charset="0"/>
              </a:rPr>
              <a:t>Saudi</a:t>
            </a:r>
            <a:r>
              <a:rPr lang="fr-CH" dirty="0">
                <a:effectLst/>
                <a:highlight>
                  <a:srgbClr val="FF00FF"/>
                </a:highlight>
                <a:latin typeface="Arial" panose="020B0604020202020204" pitchFamily="34" charset="0"/>
                <a:ea typeface="Calibri" panose="020F0502020204030204" pitchFamily="34" charset="0"/>
              </a:rPr>
              <a:t> National Bank </a:t>
            </a:r>
            <a:r>
              <a:rPr lang="fr-CH" dirty="0">
                <a:effectLst/>
                <a:latin typeface="Arial" panose="020B0604020202020204" pitchFamily="34" charset="0"/>
                <a:ea typeface="Calibri" panose="020F0502020204030204" pitchFamily="34" charset="0"/>
              </a:rPr>
              <a:t>(9,88 %)</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15 mars</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cours </a:t>
            </a:r>
            <a:r>
              <a:rPr lang="fr-CH" dirty="0">
                <a:effectLst/>
                <a:highlight>
                  <a:srgbClr val="FF0000"/>
                </a:highlight>
                <a:latin typeface="Arial" panose="020B0604020202020204" pitchFamily="34" charset="0"/>
                <a:ea typeface="Times New Roman" panose="02020603050405020304" pitchFamily="18" charset="0"/>
                <a:cs typeface="Arial" panose="020B0604020202020204" pitchFamily="34" charset="0"/>
              </a:rPr>
              <a:t>- 30 % </a:t>
            </a:r>
            <a:r>
              <a:rPr lang="fr-CH" dirty="0">
                <a:effectLst/>
                <a:latin typeface="Arial" panose="020B0604020202020204" pitchFamily="34" charset="0"/>
                <a:ea typeface="Times New Roman" panose="02020603050405020304" pitchFamily="18" charset="0"/>
                <a:cs typeface="Arial" panose="020B0604020202020204" pitchFamily="34" charset="0"/>
              </a:rPr>
              <a:t>: actionnaire saoudien </a:t>
            </a:r>
            <a:r>
              <a:rPr lang="fr-CH" dirty="0">
                <a:latin typeface="Arial" panose="020B0604020202020204" pitchFamily="34" charset="0"/>
                <a:ea typeface="Times New Roman" panose="02020603050405020304" pitchFamily="18" charset="0"/>
                <a:cs typeface="Arial" panose="020B0604020202020204" pitchFamily="34" charset="0"/>
              </a:rPr>
              <a:t>n’</a:t>
            </a:r>
            <a:r>
              <a:rPr lang="fr-CH" dirty="0">
                <a:effectLst/>
                <a:latin typeface="Arial" panose="020B0604020202020204" pitchFamily="34" charset="0"/>
                <a:ea typeface="Times New Roman" panose="02020603050405020304" pitchFamily="18" charset="0"/>
                <a:cs typeface="Arial" panose="020B0604020202020204" pitchFamily="34" charset="0"/>
              </a:rPr>
              <a:t>augmente pas sa participation</a:t>
            </a:r>
          </a:p>
          <a:p>
            <a:pPr marL="0" indent="0">
              <a:buNone/>
            </a:pPr>
            <a:r>
              <a:rPr lang="fr-CH" dirty="0">
                <a:effectLst/>
                <a:latin typeface="Arial" panose="020B0604020202020204" pitchFamily="34" charset="0"/>
                <a:ea typeface="Times New Roman" panose="02020603050405020304" pitchFamily="18" charset="0"/>
                <a:cs typeface="Arial" panose="020B0604020202020204" pitchFamily="34" charset="0"/>
              </a:rPr>
              <a:t>banque systémique, fortes baisses actions bancaires et bourses mondiales pendant les jours qui suivent</a:t>
            </a:r>
          </a:p>
          <a:p>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4903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BS Group AG : Graphique analyse technique UBS Group AG | Zonebourse ">
            <a:extLst>
              <a:ext uri="{FF2B5EF4-FFF2-40B4-BE49-F238E27FC236}">
                <a16:creationId xmlns:a16="http://schemas.microsoft.com/office/drawing/2014/main" id="{9FF9E750-5C0F-E79E-3925-E283DAAFB54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78420"/>
            <a:ext cx="12377853" cy="7125630"/>
          </a:xfrm>
          <a:prstGeom prst="rect">
            <a:avLst/>
          </a:prstGeom>
          <a:noFill/>
          <a:ln>
            <a:noFill/>
          </a:ln>
        </p:spPr>
      </p:pic>
    </p:spTree>
    <p:extLst>
      <p:ext uri="{BB962C8B-B14F-4D97-AF65-F5344CB8AC3E}">
        <p14:creationId xmlns:p14="http://schemas.microsoft.com/office/powerpoint/2010/main" val="349942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BS Group AG : Graphique analyse technique UBS Group AG | Zonebourse ">
            <a:extLst>
              <a:ext uri="{FF2B5EF4-FFF2-40B4-BE49-F238E27FC236}">
                <a16:creationId xmlns:a16="http://schemas.microsoft.com/office/drawing/2014/main" id="{E582AD81-3C0D-662A-0307-CE1FFDC440E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059" y="0"/>
            <a:ext cx="12270059" cy="6858000"/>
          </a:xfrm>
          <a:prstGeom prst="rect">
            <a:avLst/>
          </a:prstGeom>
          <a:noFill/>
          <a:ln>
            <a:noFill/>
          </a:ln>
        </p:spPr>
      </p:pic>
    </p:spTree>
    <p:extLst>
      <p:ext uri="{BB962C8B-B14F-4D97-AF65-F5344CB8AC3E}">
        <p14:creationId xmlns:p14="http://schemas.microsoft.com/office/powerpoint/2010/main" val="1799279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UBS Group AG : Graphique analyse technique UBS Group AG | Zonebourse ">
            <a:extLst>
              <a:ext uri="{FF2B5EF4-FFF2-40B4-BE49-F238E27FC236}">
                <a16:creationId xmlns:a16="http://schemas.microsoft.com/office/drawing/2014/main" id="{FCEBE88F-F435-F29C-4225-10D96877612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12" y="0"/>
            <a:ext cx="12422457" cy="6858000"/>
          </a:xfrm>
          <a:prstGeom prst="rect">
            <a:avLst/>
          </a:prstGeom>
          <a:noFill/>
          <a:ln>
            <a:noFill/>
          </a:ln>
        </p:spPr>
      </p:pic>
    </p:spTree>
    <p:extLst>
      <p:ext uri="{BB962C8B-B14F-4D97-AF65-F5344CB8AC3E}">
        <p14:creationId xmlns:p14="http://schemas.microsoft.com/office/powerpoint/2010/main" val="377733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F9F8BB8-D59A-2BB8-64EA-81594E237DD4}"/>
              </a:ext>
            </a:extLst>
          </p:cNvPr>
          <p:cNvSpPr>
            <a:spLocks noGrp="1"/>
          </p:cNvSpPr>
          <p:nvPr>
            <p:ph idx="1"/>
          </p:nvPr>
        </p:nvSpPr>
        <p:spPr>
          <a:xfrm>
            <a:off x="0" y="0"/>
            <a:ext cx="12192000" cy="6858000"/>
          </a:xfrm>
        </p:spPr>
        <p:txBody>
          <a:bodyPr>
            <a:noAutofit/>
          </a:bodyPr>
          <a:lstStyle/>
          <a:p>
            <a:pPr marL="0" indent="0">
              <a:buNone/>
            </a:pPr>
            <a:r>
              <a:rPr lang="fr-FR" dirty="0">
                <a:highlight>
                  <a:srgbClr val="FFFF00"/>
                </a:highlight>
                <a:latin typeface="Arial" panose="020B0604020202020204" pitchFamily="34" charset="0"/>
                <a:cs typeface="Arial" panose="020B0604020202020204" pitchFamily="34" charset="0"/>
              </a:rPr>
              <a:t>1-	faux-frère ! un problème de culture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2-	symptômes répétitifs ignorés</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3-	évidence de l’anamnèse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4-	faits officiels : greffe chirurgicale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5-	faits, complément hors-officie</a:t>
            </a:r>
          </a:p>
          <a:p>
            <a:pPr marL="0" indent="0">
              <a:buNone/>
            </a:pPr>
            <a:r>
              <a:rPr lang="fr-FR" dirty="0">
                <a:latin typeface="Arial" panose="020B0604020202020204" pitchFamily="34" charset="0"/>
                <a:cs typeface="Arial" panose="020B0604020202020204" pitchFamily="34" charset="0"/>
              </a:rPr>
              <a:t>l </a:t>
            </a:r>
          </a:p>
          <a:p>
            <a:pPr marL="0" indent="0">
              <a:buNone/>
            </a:pPr>
            <a:r>
              <a:rPr lang="fr-FR" dirty="0">
                <a:latin typeface="Arial" panose="020B0604020202020204" pitchFamily="34" charset="0"/>
                <a:cs typeface="Arial" panose="020B0604020202020204" pitchFamily="34" charset="0"/>
              </a:rPr>
              <a:t>6-	écosystème bancaire et financier </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7-	croire /crédit : corrélation, éthique, confiance, culture</a:t>
            </a:r>
          </a:p>
          <a:p>
            <a:pPr marL="0" indent="0">
              <a:buNone/>
            </a:pPr>
            <a:r>
              <a:rPr lang="fr-FR" dirty="0">
                <a:latin typeface="Arial" panose="020B0604020202020204" pitchFamily="34" charset="0"/>
                <a:cs typeface="Arial" panose="020B0604020202020204" pitchFamily="34" charset="0"/>
              </a:rPr>
              <a:t> </a:t>
            </a:r>
          </a:p>
          <a:p>
            <a:pPr marL="0" indent="0">
              <a:buNone/>
            </a:pPr>
            <a:endParaRPr lang="fr-FR" dirty="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a:p>
            <a:pPr marL="0" indent="0">
              <a:buNone/>
            </a:pPr>
            <a:endParaRPr lang="fr-FR" dirty="0">
              <a:latin typeface="Arial" panose="020B0604020202020204" pitchFamily="34" charset="0"/>
              <a:cs typeface="Arial" panose="020B0604020202020204" pitchFamily="34" charset="0"/>
            </a:endParaRPr>
          </a:p>
          <a:p>
            <a:pPr marL="0" indent="0">
              <a:buNone/>
            </a:pPr>
            <a:endParaRPr lang="fr-CH" dirty="0">
              <a:latin typeface="Arial" panose="020B0604020202020204" pitchFamily="34" charset="0"/>
              <a:cs typeface="Arial" panose="020B0604020202020204" pitchFamily="34" charset="0"/>
            </a:endParaRPr>
          </a:p>
          <a:p>
            <a:pPr marL="0" indent="0">
              <a:buNone/>
            </a:pPr>
            <a:r>
              <a:rPr lang="fr-CH" dirty="0">
                <a:latin typeface="Arial" panose="020B0604020202020204" pitchFamily="34" charset="0"/>
                <a:cs typeface="Arial" panose="020B0604020202020204" pitchFamily="34" charset="0"/>
              </a:rPr>
              <a:t>	</a:t>
            </a:r>
          </a:p>
        </p:txBody>
      </p:sp>
      <p:pic>
        <p:nvPicPr>
          <p:cNvPr id="4" name="Picture 2" descr="Image">
            <a:extLst>
              <a:ext uri="{FF2B5EF4-FFF2-40B4-BE49-F238E27FC236}">
                <a16:creationId xmlns:a16="http://schemas.microsoft.com/office/drawing/2014/main" id="{FC678092-FF29-E983-E44A-8EB482242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825" y="234176"/>
            <a:ext cx="2810107" cy="2007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312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redit Suisse Group AG : Graphique analyse technique Credit Suisse Group AG | Zonebourse ">
            <a:extLst>
              <a:ext uri="{FF2B5EF4-FFF2-40B4-BE49-F238E27FC236}">
                <a16:creationId xmlns:a16="http://schemas.microsoft.com/office/drawing/2014/main" id="{29B366E7-01AE-3B98-FC9F-068E13E44F0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268" y="0"/>
            <a:ext cx="12455911" cy="6947210"/>
          </a:xfrm>
          <a:prstGeom prst="rect">
            <a:avLst/>
          </a:prstGeom>
          <a:noFill/>
          <a:ln>
            <a:noFill/>
          </a:ln>
        </p:spPr>
      </p:pic>
    </p:spTree>
    <p:extLst>
      <p:ext uri="{BB962C8B-B14F-4D97-AF65-F5344CB8AC3E}">
        <p14:creationId xmlns:p14="http://schemas.microsoft.com/office/powerpoint/2010/main" val="3216594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descr="Une image contenant graphique&#10;&#10;Description générée automatiquement">
            <a:extLst>
              <a:ext uri="{FF2B5EF4-FFF2-40B4-BE49-F238E27FC236}">
                <a16:creationId xmlns:a16="http://schemas.microsoft.com/office/drawing/2014/main" id="{915F8EDE-7C30-A9A4-AD20-05BE24B43818}"/>
              </a:ext>
            </a:extLst>
          </p:cNvPr>
          <p:cNvPicPr>
            <a:picLocks noGrp="1" noChangeAspect="1"/>
          </p:cNvPicPr>
          <p:nvPr>
            <p:ph idx="1"/>
          </p:nvPr>
        </p:nvPicPr>
        <p:blipFill>
          <a:blip r:embed="rId3"/>
          <a:stretch>
            <a:fillRect/>
          </a:stretch>
        </p:blipFill>
        <p:spPr>
          <a:xfrm>
            <a:off x="276225" y="1010521"/>
            <a:ext cx="11639550" cy="5707943"/>
          </a:xfrm>
          <a:prstGeom prst="rect">
            <a:avLst/>
          </a:prstGeom>
        </p:spPr>
      </p:pic>
    </p:spTree>
    <p:extLst>
      <p:ext uri="{BB962C8B-B14F-4D97-AF65-F5344CB8AC3E}">
        <p14:creationId xmlns:p14="http://schemas.microsoft.com/office/powerpoint/2010/main" val="4098566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CA568432-DD72-0EBA-D5B1-0C7FAE95FEDD}"/>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19690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5AE991-96D4-BA6F-52DD-259CCB4E68FB}"/>
              </a:ext>
            </a:extLst>
          </p:cNvPr>
          <p:cNvSpPr>
            <a:spLocks noGrp="1"/>
          </p:cNvSpPr>
          <p:nvPr>
            <p:ph idx="1"/>
          </p:nvPr>
        </p:nvSpPr>
        <p:spPr>
          <a:xfrm>
            <a:off x="0" y="0"/>
            <a:ext cx="11353800" cy="6176963"/>
          </a:xfrm>
        </p:spPr>
        <p:txBody>
          <a:bodyPr>
            <a:noAutofit/>
          </a:bodyPr>
          <a:lstStyle/>
          <a:p>
            <a:pPr marL="0" indent="0" algn="just">
              <a:buNone/>
            </a:pPr>
            <a:r>
              <a:rPr lang="fr-FR" sz="2400" dirty="0">
                <a:latin typeface="Arial" panose="020B0604020202020204" pitchFamily="34" charset="0"/>
                <a:cs typeface="Arial" panose="020B0604020202020204" pitchFamily="34" charset="0"/>
              </a:rPr>
              <a:t>D'un point de vue stratégique, ce rachat aura comme effet positif d'augmenter les encours d'UBS de plus de </a:t>
            </a:r>
            <a:r>
              <a:rPr lang="fr-FR" sz="2400" dirty="0">
                <a:highlight>
                  <a:srgbClr val="FFFF00"/>
                </a:highlight>
                <a:latin typeface="Arial" panose="020B0604020202020204" pitchFamily="34" charset="0"/>
                <a:cs typeface="Arial" panose="020B0604020202020204" pitchFamily="34" charset="0"/>
              </a:rPr>
              <a:t>40% dans la gestion d'actifs </a:t>
            </a:r>
            <a:r>
              <a:rPr lang="fr-FR" sz="2400" dirty="0">
                <a:latin typeface="Arial" panose="020B0604020202020204" pitchFamily="34" charset="0"/>
                <a:cs typeface="Arial" panose="020B0604020202020204" pitchFamily="34" charset="0"/>
              </a:rPr>
              <a:t>et de plus de </a:t>
            </a:r>
            <a:r>
              <a:rPr lang="fr-FR" sz="2400" dirty="0">
                <a:highlight>
                  <a:srgbClr val="FFFF00"/>
                </a:highlight>
                <a:latin typeface="Arial" panose="020B0604020202020204" pitchFamily="34" charset="0"/>
                <a:cs typeface="Arial" panose="020B0604020202020204" pitchFamily="34" charset="0"/>
              </a:rPr>
              <a:t>20% dans la gestion de fortune</a:t>
            </a:r>
            <a:r>
              <a:rPr lang="fr-FR" sz="2400" dirty="0">
                <a:latin typeface="Arial" panose="020B0604020202020204" pitchFamily="34" charset="0"/>
                <a:cs typeface="Arial" panose="020B0604020202020204" pitchFamily="34" charset="0"/>
              </a:rPr>
              <a:t>. </a:t>
            </a:r>
          </a:p>
          <a:p>
            <a:pPr marL="0" indent="0" algn="just">
              <a:buNone/>
            </a:pPr>
            <a:r>
              <a:rPr lang="fr-FR" sz="2400" dirty="0">
                <a:latin typeface="Arial" panose="020B0604020202020204" pitchFamily="34" charset="0"/>
                <a:cs typeface="Arial" panose="020B0604020202020204" pitchFamily="34" charset="0"/>
              </a:rPr>
              <a:t>Les </a:t>
            </a:r>
            <a:r>
              <a:rPr lang="fr-FR" sz="2400" dirty="0">
                <a:highlight>
                  <a:srgbClr val="00FFFF"/>
                </a:highlight>
                <a:latin typeface="Arial" panose="020B0604020202020204" pitchFamily="34" charset="0"/>
                <a:cs typeface="Arial" panose="020B0604020202020204" pitchFamily="34" charset="0"/>
              </a:rPr>
              <a:t>activités combinées dans la banque d'investissement </a:t>
            </a:r>
            <a:r>
              <a:rPr lang="fr-FR" sz="2400" dirty="0">
                <a:latin typeface="Arial" panose="020B0604020202020204" pitchFamily="34" charset="0"/>
                <a:cs typeface="Arial" panose="020B0604020202020204" pitchFamily="34" charset="0"/>
              </a:rPr>
              <a:t>représenteront environ </a:t>
            </a:r>
            <a:r>
              <a:rPr lang="fr-FR" sz="2400" dirty="0">
                <a:highlight>
                  <a:srgbClr val="00FFFF"/>
                </a:highlight>
                <a:latin typeface="Arial" panose="020B0604020202020204" pitchFamily="34" charset="0"/>
                <a:cs typeface="Arial" panose="020B0604020202020204" pitchFamily="34" charset="0"/>
              </a:rPr>
              <a:t>25 % des actifs pondérés des risques</a:t>
            </a:r>
            <a:r>
              <a:rPr lang="fr-FR" sz="2400" dirty="0">
                <a:latin typeface="Arial" panose="020B0604020202020204" pitchFamily="34" charset="0"/>
                <a:cs typeface="Arial" panose="020B0604020202020204" pitchFamily="34" charset="0"/>
              </a:rPr>
              <a:t>. </a:t>
            </a:r>
          </a:p>
          <a:p>
            <a:pPr marL="0" indent="0" algn="just">
              <a:buNone/>
            </a:pPr>
            <a:r>
              <a:rPr lang="fr-FR" sz="2400" dirty="0">
                <a:latin typeface="Arial" panose="020B0604020202020204" pitchFamily="34" charset="0"/>
                <a:cs typeface="Arial" panose="020B0604020202020204" pitchFamily="34" charset="0"/>
              </a:rPr>
              <a:t>UBS prévoit que la transaction aura un effet relatif sur le bénéfice par action d'ici à </a:t>
            </a:r>
            <a:r>
              <a:rPr lang="fr-FR" sz="2400" dirty="0">
                <a:highlight>
                  <a:srgbClr val="FFFF00"/>
                </a:highlight>
                <a:latin typeface="Arial" panose="020B0604020202020204" pitchFamily="34" charset="0"/>
                <a:cs typeface="Arial" panose="020B0604020202020204" pitchFamily="34" charset="0"/>
              </a:rPr>
              <a:t>2027</a:t>
            </a:r>
            <a:r>
              <a:rPr lang="fr-FR" sz="2400" dirty="0">
                <a:latin typeface="Arial" panose="020B0604020202020204" pitchFamily="34" charset="0"/>
                <a:cs typeface="Arial" panose="020B0604020202020204" pitchFamily="34" charset="0"/>
              </a:rPr>
              <a:t> et que la banque </a:t>
            </a:r>
            <a:r>
              <a:rPr lang="fr-FR" sz="2400" dirty="0">
                <a:highlight>
                  <a:srgbClr val="FFFF00"/>
                </a:highlight>
                <a:latin typeface="Arial" panose="020B0604020202020204" pitchFamily="34" charset="0"/>
                <a:cs typeface="Arial" panose="020B0604020202020204" pitchFamily="34" charset="0"/>
              </a:rPr>
              <a:t>restera capitalisée bien au-delà </a:t>
            </a:r>
            <a:r>
              <a:rPr lang="fr-FR" sz="2400" dirty="0">
                <a:latin typeface="Arial" panose="020B0604020202020204" pitchFamily="34" charset="0"/>
                <a:cs typeface="Arial" panose="020B0604020202020204" pitchFamily="34" charset="0"/>
              </a:rPr>
              <a:t>de son objectif d'un ratio de fonds propres </a:t>
            </a:r>
            <a:r>
              <a:rPr lang="fr-FR" sz="2400" dirty="0">
                <a:highlight>
                  <a:srgbClr val="FFFF00"/>
                </a:highlight>
                <a:latin typeface="Arial" panose="020B0604020202020204" pitchFamily="34" charset="0"/>
                <a:cs typeface="Arial" panose="020B0604020202020204" pitchFamily="34" charset="0"/>
              </a:rPr>
              <a:t>13 %</a:t>
            </a:r>
            <a:r>
              <a:rPr lang="fr-FR" sz="2400" dirty="0">
                <a:latin typeface="Arial" panose="020B0604020202020204" pitchFamily="34" charset="0"/>
                <a:cs typeface="Arial" panose="020B0604020202020204" pitchFamily="34" charset="0"/>
              </a:rPr>
              <a:t>. </a:t>
            </a:r>
          </a:p>
          <a:p>
            <a:pPr marL="0" indent="0" algn="just">
              <a:buNone/>
            </a:pPr>
            <a:r>
              <a:rPr lang="fr-FR" sz="2400" dirty="0">
                <a:latin typeface="Arial" panose="020B0604020202020204" pitchFamily="34" charset="0"/>
                <a:cs typeface="Arial" panose="020B0604020202020204" pitchFamily="34" charset="0"/>
              </a:rPr>
              <a:t>" Soyons clairs, en ce qui concerne </a:t>
            </a:r>
            <a:r>
              <a:rPr lang="fr-FR" sz="2400" dirty="0" err="1">
                <a:latin typeface="Arial" panose="020B0604020202020204" pitchFamily="34" charset="0"/>
                <a:cs typeface="Arial" panose="020B0604020202020204" pitchFamily="34" charset="0"/>
              </a:rPr>
              <a:t>Credit</a:t>
            </a:r>
            <a:r>
              <a:rPr lang="fr-FR" sz="2400" dirty="0">
                <a:latin typeface="Arial" panose="020B0604020202020204" pitchFamily="34" charset="0"/>
                <a:cs typeface="Arial" panose="020B0604020202020204" pitchFamily="34" charset="0"/>
              </a:rPr>
              <a:t> Suisse, il s'agit d'un sauvetage d'urgence. (…) </a:t>
            </a:r>
            <a:r>
              <a:rPr lang="fr-FR" sz="2400" dirty="0">
                <a:highlight>
                  <a:srgbClr val="FFFF00"/>
                </a:highlight>
                <a:latin typeface="Arial" panose="020B0604020202020204" pitchFamily="34" charset="0"/>
                <a:cs typeface="Arial" panose="020B0604020202020204" pitchFamily="34" charset="0"/>
              </a:rPr>
              <a:t>L'acquisition des capacités du </a:t>
            </a:r>
            <a:r>
              <a:rPr lang="fr-FR" sz="2400" dirty="0" err="1">
                <a:highlight>
                  <a:srgbClr val="FFFF00"/>
                </a:highlight>
                <a:latin typeface="Arial" panose="020B0604020202020204" pitchFamily="34" charset="0"/>
                <a:cs typeface="Arial" panose="020B0604020202020204" pitchFamily="34" charset="0"/>
              </a:rPr>
              <a:t>Credit</a:t>
            </a:r>
            <a:r>
              <a:rPr lang="fr-FR" sz="2400" dirty="0">
                <a:highlight>
                  <a:srgbClr val="FFFF00"/>
                </a:highlight>
                <a:latin typeface="Arial" panose="020B0604020202020204" pitchFamily="34" charset="0"/>
                <a:cs typeface="Arial" panose="020B0604020202020204" pitchFamily="34" charset="0"/>
              </a:rPr>
              <a:t> Suisse en matière de gestion de fortune, de gestion d'actifs et de banque universelle suisse renforcera la stratégie d'UBS consistant à développer ses activités à faible intensité de capital " a déclaré le président d'UBS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Colm</a:t>
            </a:r>
            <a:r>
              <a:rPr lang="fr-FR" sz="2400" dirty="0">
                <a:latin typeface="Arial" panose="020B0604020202020204" pitchFamily="34" charset="0"/>
                <a:cs typeface="Arial" panose="020B0604020202020204" pitchFamily="34" charset="0"/>
              </a:rPr>
              <a:t> Kelleher. </a:t>
            </a:r>
          </a:p>
          <a:p>
            <a:pPr marL="0" indent="0" algn="just">
              <a:buNone/>
            </a:pPr>
            <a:r>
              <a:rPr lang="fr-FR" sz="2400" dirty="0">
                <a:latin typeface="Arial" panose="020B0604020202020204" pitchFamily="34" charset="0"/>
                <a:cs typeface="Arial" panose="020B0604020202020204" pitchFamily="34" charset="0"/>
                <a:hlinkClick r:id="rId3" tooltip="Tension sur les banques"/>
              </a:rPr>
              <a:t>Tension sur les banques</a:t>
            </a:r>
          </a:p>
          <a:p>
            <a:pPr algn="just"/>
            <a:endParaRPr lang="fr-CH"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205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BDB1F6-AC89-39D8-68E1-F0F28C8152DC}"/>
              </a:ext>
            </a:extLst>
          </p:cNvPr>
          <p:cNvSpPr>
            <a:spLocks noGrp="1"/>
          </p:cNvSpPr>
          <p:nvPr>
            <p:ph idx="1"/>
          </p:nvPr>
        </p:nvSpPr>
        <p:spPr>
          <a:xfrm>
            <a:off x="0" y="0"/>
            <a:ext cx="12192000" cy="6858000"/>
          </a:xfrm>
        </p:spPr>
        <p:txBody>
          <a:bodyPr/>
          <a:lstStyle/>
          <a:p>
            <a:pPr marL="0" indent="0">
              <a:buNone/>
            </a:pPr>
            <a:r>
              <a:rPr lang="fr-FR" dirty="0">
                <a:latin typeface="Arial" panose="020B0604020202020204" pitchFamily="34" charset="0"/>
                <a:cs typeface="Arial" panose="020B0604020202020204" pitchFamily="34" charset="0"/>
              </a:rPr>
              <a:t>1-	faux-frère ! un problème de culture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2-	symptômes répétitifs ignorés            </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3-	évidence de l’anamnèse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4-	faits officiels : greffe chirurgicale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5-	faits, complément hors-officiel </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highlight>
                  <a:srgbClr val="FFFF00"/>
                </a:highlight>
                <a:latin typeface="Arial" panose="020B0604020202020204" pitchFamily="34" charset="0"/>
                <a:cs typeface="Arial" panose="020B0604020202020204" pitchFamily="34" charset="0"/>
              </a:rPr>
              <a:t>6-	écosystème bancaire et financier </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7-	croire /crédit : corrélation, éthique, confiance, culture</a:t>
            </a:r>
          </a:p>
        </p:txBody>
      </p:sp>
      <p:pic>
        <p:nvPicPr>
          <p:cNvPr id="5" name="Picture 2" descr="Image">
            <a:extLst>
              <a:ext uri="{FF2B5EF4-FFF2-40B4-BE49-F238E27FC236}">
                <a16:creationId xmlns:a16="http://schemas.microsoft.com/office/drawing/2014/main" id="{DC35E934-0D60-CB21-F359-2615F95B8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5836" y="136501"/>
            <a:ext cx="2677885" cy="211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702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F0B64D56-4729-83EF-D34B-1B7462F046A5}"/>
              </a:ext>
            </a:extLst>
          </p:cNvPr>
          <p:cNvGraphicFramePr>
            <a:graphicFrameLocks noGrp="1"/>
          </p:cNvGraphicFramePr>
          <p:nvPr>
            <p:ph idx="1"/>
            <p:extLst>
              <p:ext uri="{D42A27DB-BD31-4B8C-83A1-F6EECF244321}">
                <p14:modId xmlns:p14="http://schemas.microsoft.com/office/powerpoint/2010/main" val="668628817"/>
              </p:ext>
            </p:extLst>
          </p:nvPr>
        </p:nvGraphicFramePr>
        <p:xfrm>
          <a:off x="2080727" y="-135082"/>
          <a:ext cx="8039101" cy="7083507"/>
        </p:xfrm>
        <a:graphic>
          <a:graphicData uri="http://schemas.openxmlformats.org/drawingml/2006/table">
            <a:tbl>
              <a:tblPr/>
              <a:tblGrid>
                <a:gridCol w="997402">
                  <a:extLst>
                    <a:ext uri="{9D8B030D-6E8A-4147-A177-3AD203B41FA5}">
                      <a16:colId xmlns:a16="http://schemas.microsoft.com/office/drawing/2014/main" val="133566216"/>
                    </a:ext>
                  </a:extLst>
                </a:gridCol>
                <a:gridCol w="1005957">
                  <a:extLst>
                    <a:ext uri="{9D8B030D-6E8A-4147-A177-3AD203B41FA5}">
                      <a16:colId xmlns:a16="http://schemas.microsoft.com/office/drawing/2014/main" val="600591708"/>
                    </a:ext>
                  </a:extLst>
                </a:gridCol>
                <a:gridCol w="1005957">
                  <a:extLst>
                    <a:ext uri="{9D8B030D-6E8A-4147-A177-3AD203B41FA5}">
                      <a16:colId xmlns:a16="http://schemas.microsoft.com/office/drawing/2014/main" val="2340186198"/>
                    </a:ext>
                  </a:extLst>
                </a:gridCol>
                <a:gridCol w="1005957">
                  <a:extLst>
                    <a:ext uri="{9D8B030D-6E8A-4147-A177-3AD203B41FA5}">
                      <a16:colId xmlns:a16="http://schemas.microsoft.com/office/drawing/2014/main" val="1707936292"/>
                    </a:ext>
                  </a:extLst>
                </a:gridCol>
                <a:gridCol w="1005957">
                  <a:extLst>
                    <a:ext uri="{9D8B030D-6E8A-4147-A177-3AD203B41FA5}">
                      <a16:colId xmlns:a16="http://schemas.microsoft.com/office/drawing/2014/main" val="3930492268"/>
                    </a:ext>
                  </a:extLst>
                </a:gridCol>
                <a:gridCol w="1005957">
                  <a:extLst>
                    <a:ext uri="{9D8B030D-6E8A-4147-A177-3AD203B41FA5}">
                      <a16:colId xmlns:a16="http://schemas.microsoft.com/office/drawing/2014/main" val="3582098164"/>
                    </a:ext>
                  </a:extLst>
                </a:gridCol>
                <a:gridCol w="1005957">
                  <a:extLst>
                    <a:ext uri="{9D8B030D-6E8A-4147-A177-3AD203B41FA5}">
                      <a16:colId xmlns:a16="http://schemas.microsoft.com/office/drawing/2014/main" val="1559772997"/>
                    </a:ext>
                  </a:extLst>
                </a:gridCol>
                <a:gridCol w="1005957">
                  <a:extLst>
                    <a:ext uri="{9D8B030D-6E8A-4147-A177-3AD203B41FA5}">
                      <a16:colId xmlns:a16="http://schemas.microsoft.com/office/drawing/2014/main" val="1833143328"/>
                    </a:ext>
                  </a:extLst>
                </a:gridCol>
              </a:tblGrid>
              <a:tr h="294144">
                <a:tc gridSpan="7">
                  <a:txBody>
                    <a:bodyPr/>
                    <a:lstStyle/>
                    <a:p>
                      <a:endParaRPr lang="fr-FR" sz="1400" dirty="0">
                        <a:effectLst/>
                        <a:latin typeface="Arial" panose="020B0604020202020204" pitchFamily="34" charset="0"/>
                        <a:cs typeface="Arial" panose="020B0604020202020204" pitchFamily="34" charset="0"/>
                      </a:endParaRPr>
                    </a:p>
                  </a:txBody>
                  <a:tcPr marL="69980" marR="69980" marT="34990" marB="34990" anchor="ctr">
                    <a:lnL>
                      <a:noFill/>
                    </a:lnL>
                    <a:lnR>
                      <a:noFill/>
                    </a:lnR>
                    <a:lnT>
                      <a:noFill/>
                    </a:lnT>
                    <a:lnB>
                      <a:noFill/>
                    </a:lnB>
                    <a:solidFill>
                      <a:srgbClr val="B0C4DE"/>
                    </a:solidFill>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c>
                  <a:txBody>
                    <a:bodyPr/>
                    <a:lstStyle/>
                    <a:p>
                      <a:endParaRPr lang="fr-CH" sz="1400" dirty="0">
                        <a:latin typeface="Arial" panose="020B0604020202020204" pitchFamily="34" charset="0"/>
                        <a:cs typeface="Arial" panose="020B0604020202020204" pitchFamily="34" charset="0"/>
                      </a:endParaRPr>
                    </a:p>
                  </a:txBody>
                  <a:tcPr marL="69980" marR="69980" marT="34990" marB="34990">
                    <a:lnL>
                      <a:noFill/>
                    </a:lnL>
                  </a:tcPr>
                </a:tc>
                <a:extLst>
                  <a:ext uri="{0D108BD9-81ED-4DB2-BD59-A6C34878D82A}">
                    <a16:rowId xmlns:a16="http://schemas.microsoft.com/office/drawing/2014/main" val="4223869920"/>
                  </a:ext>
                </a:extLst>
              </a:tr>
              <a:tr h="737136">
                <a:tc>
                  <a:txBody>
                    <a:bodyPr/>
                    <a:lstStyle/>
                    <a:p>
                      <a:r>
                        <a:rPr lang="fr-CH" sz="1400" dirty="0" err="1">
                          <a:latin typeface="Arial" panose="020B0604020202020204" pitchFamily="34" charset="0"/>
                          <a:cs typeface="Arial" panose="020B0604020202020204" pitchFamily="34" charset="0"/>
                        </a:rPr>
                        <a:t>BuldgeBrackets</a:t>
                      </a:r>
                      <a:endParaRPr lang="fr-CH" sz="1400" dirty="0">
                        <a:latin typeface="Arial" panose="020B0604020202020204" pitchFamily="34" charset="0"/>
                        <a:cs typeface="Arial" panose="020B0604020202020204" pitchFamily="34" charset="0"/>
                      </a:endParaRPr>
                    </a:p>
                  </a:txBody>
                  <a:tcPr marL="69980" marR="69980" marT="34990" marB="34990" anchor="ctr">
                    <a:lnL>
                      <a:noFill/>
                    </a:lnL>
                    <a:lnR>
                      <a:noFill/>
                    </a:lnR>
                    <a:lnT>
                      <a:noFill/>
                    </a:lnT>
                    <a:lnB>
                      <a:noFill/>
                    </a:lnB>
                  </a:tcPr>
                </a:tc>
                <a:tc>
                  <a:txBody>
                    <a:bodyPr/>
                    <a:lstStyle/>
                    <a:p>
                      <a:r>
                        <a:rPr lang="fr-CH" sz="1400" dirty="0">
                          <a:latin typeface="Arial" panose="020B0604020202020204" pitchFamily="34" charset="0"/>
                          <a:cs typeface="Arial" panose="020B0604020202020204" pitchFamily="34" charset="0"/>
                        </a:rPr>
                        <a:t>%</a:t>
                      </a:r>
                      <a:r>
                        <a:rPr lang="fr-CH" sz="1400" dirty="0">
                          <a:latin typeface="Arial" panose="020B0604020202020204" pitchFamily="34" charset="0"/>
                          <a:cs typeface="Arial" panose="020B0604020202020204" pitchFamily="34" charset="0"/>
                          <a:hlinkClick r:id="rId3" tooltip="Fusion-acquisition"/>
                        </a:rPr>
                        <a:t>M&amp;A</a:t>
                      </a:r>
                      <a:r>
                        <a:rPr lang="fr-CH" sz="1400" dirty="0">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tcPr>
                </a:tc>
                <a:tc>
                  <a:txBody>
                    <a:bodyPr/>
                    <a:lstStyle/>
                    <a:p>
                      <a:r>
                        <a:rPr lang="fr-CH" sz="1400">
                          <a:latin typeface="Arial" panose="020B0604020202020204" pitchFamily="34" charset="0"/>
                          <a:cs typeface="Arial" panose="020B0604020202020204" pitchFamily="34" charset="0"/>
                        </a:rPr>
                        <a:t>% </a:t>
                      </a:r>
                      <a:r>
                        <a:rPr lang="fr-CH" sz="1400">
                          <a:latin typeface="Arial" panose="020B0604020202020204" pitchFamily="34" charset="0"/>
                          <a:cs typeface="Arial" panose="020B0604020202020204" pitchFamily="34" charset="0"/>
                          <a:hlinkClick r:id="rId4" tooltip="Action (finance)"/>
                        </a:rPr>
                        <a:t>actions</a:t>
                      </a:r>
                      <a:r>
                        <a:rPr lang="fr-CH" sz="1400">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tcPr>
                </a:tc>
                <a:tc>
                  <a:txBody>
                    <a:bodyPr/>
                    <a:lstStyle/>
                    <a:p>
                      <a:r>
                        <a:rPr lang="fr-CH" sz="1400">
                          <a:latin typeface="Arial" panose="020B0604020202020204" pitchFamily="34" charset="0"/>
                          <a:cs typeface="Arial" panose="020B0604020202020204" pitchFamily="34" charset="0"/>
                        </a:rPr>
                        <a:t>% </a:t>
                      </a:r>
                      <a:r>
                        <a:rPr lang="fr-CH" sz="1400">
                          <a:latin typeface="Arial" panose="020B0604020202020204" pitchFamily="34" charset="0"/>
                          <a:cs typeface="Arial" panose="020B0604020202020204" pitchFamily="34" charset="0"/>
                          <a:hlinkClick r:id="rId5" tooltip="Capital financier"/>
                        </a:rPr>
                        <a:t>obligations</a:t>
                      </a:r>
                      <a:r>
                        <a:rPr lang="fr-CH" sz="1400">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tcPr>
                </a:tc>
                <a:tc>
                  <a:txBody>
                    <a:bodyPr/>
                    <a:lstStyle/>
                    <a:p>
                      <a:r>
                        <a:rPr lang="fr-CH" sz="1400">
                          <a:latin typeface="Arial" panose="020B0604020202020204" pitchFamily="34" charset="0"/>
                          <a:cs typeface="Arial" panose="020B0604020202020204" pitchFamily="34" charset="0"/>
                        </a:rPr>
                        <a:t>% </a:t>
                      </a:r>
                      <a:r>
                        <a:rPr lang="fr-CH" sz="1400">
                          <a:latin typeface="Arial" panose="020B0604020202020204" pitchFamily="34" charset="0"/>
                          <a:cs typeface="Arial" panose="020B0604020202020204" pitchFamily="34" charset="0"/>
                          <a:hlinkClick r:id="rId6" tooltip="Prêts"/>
                        </a:rPr>
                        <a:t>prêts</a:t>
                      </a:r>
                      <a:r>
                        <a:rPr lang="fr-CH" sz="1400">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tcPr>
                </a:tc>
                <a:tc>
                  <a:txBody>
                    <a:bodyPr/>
                    <a:lstStyle/>
                    <a:p>
                      <a:r>
                        <a:rPr lang="fr-CH" sz="1400" dirty="0">
                          <a:latin typeface="Arial" panose="020B0604020202020204" pitchFamily="34" charset="0"/>
                          <a:cs typeface="Arial" panose="020B0604020202020204" pitchFamily="34" charset="0"/>
                        </a:rPr>
                        <a:t>% </a:t>
                      </a:r>
                      <a:r>
                        <a:rPr lang="fr-CH" sz="1400" dirty="0">
                          <a:latin typeface="Arial" panose="020B0604020202020204" pitchFamily="34" charset="0"/>
                          <a:cs typeface="Arial" panose="020B0604020202020204" pitchFamily="34" charset="0"/>
                          <a:hlinkClick r:id="rId7" tooltip="Part de marché"/>
                        </a:rPr>
                        <a:t>MKT</a:t>
                      </a:r>
                      <a:r>
                        <a:rPr lang="fr-CH" sz="1400" dirty="0">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tcPr>
                </a:tc>
                <a:tc>
                  <a:txBody>
                    <a:bodyPr/>
                    <a:lstStyle/>
                    <a:p>
                      <a:r>
                        <a:rPr lang="fr-CH" sz="1400">
                          <a:latin typeface="Arial" panose="020B0604020202020204" pitchFamily="34" charset="0"/>
                          <a:cs typeface="Arial" panose="020B0604020202020204" pitchFamily="34" charset="0"/>
                          <a:hlinkClick r:id="rId8" tooltip="Chiffre d'affaires"/>
                        </a:rPr>
                        <a:t>Chiffre d'affaires</a:t>
                      </a:r>
                      <a:r>
                        <a:rPr lang="fr-CH" sz="1400">
                          <a:latin typeface="Arial" panose="020B0604020202020204" pitchFamily="34" charset="0"/>
                          <a:cs typeface="Arial" panose="020B0604020202020204" pitchFamily="34" charset="0"/>
                        </a:rPr>
                        <a:t> 2018 </a:t>
                      </a:r>
                      <a:r>
                        <a:rPr lang="fr-CH" sz="1400">
                          <a:latin typeface="Arial" panose="020B0604020202020204" pitchFamily="34" charset="0"/>
                          <a:cs typeface="Arial" panose="020B0604020202020204" pitchFamily="34" charset="0"/>
                          <a:hlinkClick r:id="rId9" tooltip="Cumul annuel jusqu'à ce jour"/>
                        </a:rPr>
                        <a:t>AAJ</a:t>
                      </a:r>
                      <a:r>
                        <a:rPr lang="fr-CH" sz="1400">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tcPr>
                </a:tc>
                <a:tc>
                  <a:txBody>
                    <a:bodyPr/>
                    <a:lstStyle/>
                    <a:p>
                      <a:endParaRPr lang="fr-CH" sz="1400" dirty="0">
                        <a:latin typeface="Arial" panose="020B0604020202020204" pitchFamily="34" charset="0"/>
                        <a:cs typeface="Arial" panose="020B0604020202020204" pitchFamily="34" charset="0"/>
                      </a:endParaRPr>
                    </a:p>
                  </a:txBody>
                  <a:tcPr marL="69980" marR="69980" marT="34990" marB="34990" anchor="ctr">
                    <a:lnL>
                      <a:noFill/>
                    </a:lnL>
                    <a:lnR>
                      <a:noFill/>
                    </a:lnR>
                    <a:lnB>
                      <a:noFill/>
                    </a:lnB>
                  </a:tcPr>
                </a:tc>
                <a:extLst>
                  <a:ext uri="{0D108BD9-81ED-4DB2-BD59-A6C34878D82A}">
                    <a16:rowId xmlns:a16="http://schemas.microsoft.com/office/drawing/2014/main" val="2742112777"/>
                  </a:ext>
                </a:extLst>
              </a:tr>
              <a:tr h="737136">
                <a:tc>
                  <a:txBody>
                    <a:bodyPr/>
                    <a:lstStyle/>
                    <a:p>
                      <a:r>
                        <a:rPr lang="fr-CH" sz="1400">
                          <a:latin typeface="Arial" panose="020B0604020202020204" pitchFamily="34" charset="0"/>
                          <a:cs typeface="Arial" panose="020B0604020202020204" pitchFamily="34" charset="0"/>
                        </a:rPr>
                        <a:t>  </a:t>
                      </a:r>
                      <a:r>
                        <a:rPr lang="fr-CH" sz="1400">
                          <a:latin typeface="Arial" panose="020B0604020202020204" pitchFamily="34" charset="0"/>
                          <a:cs typeface="Arial" panose="020B0604020202020204" pitchFamily="34" charset="0"/>
                          <a:hlinkClick r:id="rId10" tooltip="Bank of America"/>
                        </a:rPr>
                        <a:t>Bank of America</a:t>
                      </a:r>
                      <a:r>
                        <a:rPr lang="fr-CH" sz="1400">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20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19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34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27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5.7 </a:t>
                      </a:r>
                    </a:p>
                  </a:txBody>
                  <a:tcPr marL="69980" marR="69980" marT="34990" marB="34990" anchor="ctr">
                    <a:lnL>
                      <a:noFill/>
                    </a:lnL>
                    <a:lnR>
                      <a:noFill/>
                    </a:lnR>
                    <a:lnT>
                      <a:noFill/>
                    </a:lnT>
                    <a:lnB>
                      <a:noFill/>
                    </a:lnB>
                  </a:tcPr>
                </a:tc>
                <a:tc>
                  <a:txBody>
                    <a:bodyPr/>
                    <a:lstStyle/>
                    <a:p>
                      <a:r>
                        <a:rPr lang="fr-CH" sz="1400">
                          <a:latin typeface="Arial" panose="020B0604020202020204" pitchFamily="34" charset="0"/>
                          <a:cs typeface="Arial" panose="020B0604020202020204" pitchFamily="34" charset="0"/>
                        </a:rPr>
                        <a:t>4,201 milliards </a:t>
                      </a:r>
                      <a:r>
                        <a:rPr lang="fr-CH" sz="1400">
                          <a:latin typeface="Arial" panose="020B0604020202020204" pitchFamily="34" charset="0"/>
                          <a:cs typeface="Arial" panose="020B0604020202020204" pitchFamily="34" charset="0"/>
                          <a:hlinkClick r:id="rId11" tooltip="Dollar américain"/>
                        </a:rPr>
                        <a:t>$</a:t>
                      </a:r>
                      <a:r>
                        <a:rPr lang="fr-CH" sz="1400">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tcPr>
                </a:tc>
                <a:tc>
                  <a:txBody>
                    <a:bodyPr/>
                    <a:lstStyle/>
                    <a:p>
                      <a:endParaRPr lang="fr-CH" sz="1400" dirty="0">
                        <a:latin typeface="Arial" panose="020B0604020202020204" pitchFamily="34" charset="0"/>
                        <a:cs typeface="Arial" panose="020B0604020202020204" pitchFamily="34" charset="0"/>
                      </a:endParaRPr>
                    </a:p>
                  </a:txBody>
                  <a:tcPr marL="69980" marR="69980" marT="34990" marB="34990" anchor="ctr">
                    <a:lnL>
                      <a:noFill/>
                    </a:lnL>
                    <a:lnR>
                      <a:noFill/>
                    </a:lnR>
                    <a:lnT>
                      <a:noFill/>
                    </a:lnT>
                    <a:lnB>
                      <a:noFill/>
                    </a:lnB>
                  </a:tcPr>
                </a:tc>
                <a:extLst>
                  <a:ext uri="{0D108BD9-81ED-4DB2-BD59-A6C34878D82A}">
                    <a16:rowId xmlns:a16="http://schemas.microsoft.com/office/drawing/2014/main" val="952653057"/>
                  </a:ext>
                </a:extLst>
              </a:tr>
              <a:tr h="476021">
                <a:tc>
                  <a:txBody>
                    <a:bodyPr/>
                    <a:lstStyle/>
                    <a:p>
                      <a:pPr algn="l"/>
                      <a:r>
                        <a:rPr lang="fr-CH" sz="1400" dirty="0">
                          <a:effectLst/>
                          <a:latin typeface="Arial" panose="020B0604020202020204" pitchFamily="34" charset="0"/>
                          <a:cs typeface="Arial" panose="020B0604020202020204" pitchFamily="34" charset="0"/>
                        </a:rPr>
                        <a:t>  </a:t>
                      </a:r>
                      <a:r>
                        <a:rPr lang="fr-CH" sz="1400" dirty="0">
                          <a:effectLst/>
                          <a:latin typeface="Arial" panose="020B0604020202020204" pitchFamily="34" charset="0"/>
                          <a:cs typeface="Arial" panose="020B0604020202020204" pitchFamily="34" charset="0"/>
                          <a:hlinkClick r:id="rId12" tooltip="Barclays"/>
                        </a:rPr>
                        <a:t>Barclays</a:t>
                      </a:r>
                      <a:r>
                        <a:rPr lang="fr-CH" sz="1400" dirty="0">
                          <a:effectLst/>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solidFill>
                      <a:srgbClr val="AFE6BA"/>
                    </a:solidFill>
                  </a:tcPr>
                </a:tc>
                <a:tc>
                  <a:txBody>
                    <a:bodyPr/>
                    <a:lstStyle/>
                    <a:p>
                      <a:pPr algn="ctr"/>
                      <a:r>
                        <a:rPr lang="fr-CH" sz="1400">
                          <a:effectLst/>
                          <a:latin typeface="Arial" panose="020B0604020202020204" pitchFamily="34" charset="0"/>
                          <a:cs typeface="Arial" panose="020B0604020202020204" pitchFamily="34" charset="0"/>
                        </a:rPr>
                        <a:t>26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14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38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23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4.3 </a:t>
                      </a:r>
                    </a:p>
                  </a:txBody>
                  <a:tcPr marL="69980" marR="69980" marT="34990" marB="34990" anchor="ctr">
                    <a:lnL>
                      <a:noFill/>
                    </a:lnL>
                    <a:lnR>
                      <a:noFill/>
                    </a:lnR>
                    <a:lnT>
                      <a:noFill/>
                    </a:lnT>
                    <a:lnB>
                      <a:noFill/>
                    </a:lnB>
                  </a:tcPr>
                </a:tc>
                <a:tc>
                  <a:txBody>
                    <a:bodyPr/>
                    <a:lstStyle/>
                    <a:p>
                      <a:r>
                        <a:rPr lang="fr-CH" sz="1400">
                          <a:latin typeface="Arial" panose="020B0604020202020204" pitchFamily="34" charset="0"/>
                          <a:cs typeface="Arial" panose="020B0604020202020204" pitchFamily="34" charset="0"/>
                        </a:rPr>
                        <a:t>3,146 milliards $ </a:t>
                      </a:r>
                    </a:p>
                  </a:txBody>
                  <a:tcPr marL="69980" marR="69980" marT="34990" marB="34990" anchor="ctr">
                    <a:lnL>
                      <a:noFill/>
                    </a:lnL>
                    <a:lnR>
                      <a:noFill/>
                    </a:lnR>
                    <a:lnT>
                      <a:noFill/>
                    </a:lnT>
                    <a:lnB>
                      <a:noFill/>
                    </a:lnB>
                  </a:tcPr>
                </a:tc>
                <a:tc>
                  <a:txBody>
                    <a:bodyPr/>
                    <a:lstStyle/>
                    <a:p>
                      <a:endParaRPr lang="fr-CH" sz="1400" dirty="0">
                        <a:latin typeface="Arial" panose="020B0604020202020204" pitchFamily="34" charset="0"/>
                        <a:cs typeface="Arial" panose="020B0604020202020204" pitchFamily="34" charset="0"/>
                      </a:endParaRPr>
                    </a:p>
                  </a:txBody>
                  <a:tcPr marL="69980" marR="69980" marT="34990" marB="34990" anchor="ctr">
                    <a:lnL>
                      <a:noFill/>
                    </a:lnL>
                    <a:lnR>
                      <a:noFill/>
                    </a:lnR>
                    <a:lnT>
                      <a:noFill/>
                    </a:lnT>
                    <a:lnB>
                      <a:noFill/>
                    </a:lnB>
                  </a:tcPr>
                </a:tc>
                <a:extLst>
                  <a:ext uri="{0D108BD9-81ED-4DB2-BD59-A6C34878D82A}">
                    <a16:rowId xmlns:a16="http://schemas.microsoft.com/office/drawing/2014/main" val="2883057735"/>
                  </a:ext>
                </a:extLst>
              </a:tr>
              <a:tr h="515640">
                <a:tc>
                  <a:txBody>
                    <a:bodyPr/>
                    <a:lstStyle/>
                    <a:p>
                      <a:r>
                        <a:rPr lang="fr-CH" sz="1400" dirty="0">
                          <a:latin typeface="Arial" panose="020B0604020202020204" pitchFamily="34" charset="0"/>
                          <a:cs typeface="Arial" panose="020B0604020202020204" pitchFamily="34" charset="0"/>
                        </a:rPr>
                        <a:t>  </a:t>
                      </a:r>
                      <a:r>
                        <a:rPr lang="fr-CH" sz="1400" dirty="0">
                          <a:latin typeface="Arial" panose="020B0604020202020204" pitchFamily="34" charset="0"/>
                          <a:cs typeface="Arial" panose="020B0604020202020204" pitchFamily="34" charset="0"/>
                          <a:hlinkClick r:id="rId13" tooltip="Citigroup"/>
                        </a:rPr>
                        <a:t>Citigroup</a:t>
                      </a:r>
                      <a:r>
                        <a:rPr lang="fr-CH" sz="1400" dirty="0">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27 </a:t>
                      </a:r>
                    </a:p>
                  </a:txBody>
                  <a:tcPr marL="69980" marR="69980" marT="34990" marB="34990" anchor="ctr">
                    <a:lnL>
                      <a:noFill/>
                    </a:lnL>
                    <a:lnR>
                      <a:noFill/>
                    </a:lnR>
                    <a:lnT>
                      <a:noFill/>
                    </a:lnT>
                    <a:lnB>
                      <a:noFill/>
                    </a:lnB>
                  </a:tcPr>
                </a:tc>
                <a:tc>
                  <a:txBody>
                    <a:bodyPr/>
                    <a:lstStyle/>
                    <a:p>
                      <a:pPr algn="ctr"/>
                      <a:r>
                        <a:rPr lang="fr-CH" sz="1400" dirty="0">
                          <a:effectLst/>
                          <a:latin typeface="Arial" panose="020B0604020202020204" pitchFamily="34" charset="0"/>
                          <a:cs typeface="Arial" panose="020B0604020202020204" pitchFamily="34" charset="0"/>
                        </a:rPr>
                        <a:t>22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33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19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5.5 </a:t>
                      </a:r>
                    </a:p>
                  </a:txBody>
                  <a:tcPr marL="69980" marR="69980" marT="34990" marB="34990" anchor="ctr">
                    <a:lnL>
                      <a:noFill/>
                    </a:lnL>
                    <a:lnR>
                      <a:noFill/>
                    </a:lnR>
                    <a:lnT>
                      <a:noFill/>
                    </a:lnT>
                    <a:lnB>
                      <a:noFill/>
                    </a:lnB>
                  </a:tcPr>
                </a:tc>
                <a:tc>
                  <a:txBody>
                    <a:bodyPr/>
                    <a:lstStyle/>
                    <a:p>
                      <a:r>
                        <a:rPr lang="fr-CH" sz="1400">
                          <a:latin typeface="Arial" panose="020B0604020202020204" pitchFamily="34" charset="0"/>
                          <a:cs typeface="Arial" panose="020B0604020202020204" pitchFamily="34" charset="0"/>
                        </a:rPr>
                        <a:t>3,865 milliards $ </a:t>
                      </a:r>
                    </a:p>
                  </a:txBody>
                  <a:tcPr marL="69980" marR="69980" marT="34990" marB="34990" anchor="ctr">
                    <a:lnL>
                      <a:noFill/>
                    </a:lnL>
                    <a:lnR>
                      <a:noFill/>
                    </a:lnR>
                    <a:lnT>
                      <a:noFill/>
                    </a:lnT>
                    <a:lnB>
                      <a:noFill/>
                    </a:lnB>
                  </a:tcPr>
                </a:tc>
                <a:tc>
                  <a:txBody>
                    <a:bodyPr/>
                    <a:lstStyle/>
                    <a:p>
                      <a:endParaRPr lang="fr-CH" sz="1400" dirty="0">
                        <a:latin typeface="Arial" panose="020B0604020202020204" pitchFamily="34" charset="0"/>
                        <a:cs typeface="Arial" panose="020B0604020202020204" pitchFamily="34" charset="0"/>
                      </a:endParaRPr>
                    </a:p>
                  </a:txBody>
                  <a:tcPr marL="69980" marR="69980" marT="34990" marB="34990" anchor="ctr">
                    <a:lnL>
                      <a:noFill/>
                    </a:lnL>
                    <a:lnR>
                      <a:noFill/>
                    </a:lnR>
                    <a:lnT>
                      <a:noFill/>
                    </a:lnT>
                    <a:lnB>
                      <a:noFill/>
                    </a:lnB>
                  </a:tcPr>
                </a:tc>
                <a:extLst>
                  <a:ext uri="{0D108BD9-81ED-4DB2-BD59-A6C34878D82A}">
                    <a16:rowId xmlns:a16="http://schemas.microsoft.com/office/drawing/2014/main" val="2578563942"/>
                  </a:ext>
                </a:extLst>
              </a:tr>
              <a:tr h="617071">
                <a:tc>
                  <a:txBody>
                    <a:bodyPr/>
                    <a:lstStyle/>
                    <a:p>
                      <a:r>
                        <a:rPr lang="fr-CH" sz="1400">
                          <a:latin typeface="Arial" panose="020B0604020202020204" pitchFamily="34" charset="0"/>
                          <a:cs typeface="Arial" panose="020B0604020202020204" pitchFamily="34" charset="0"/>
                        </a:rPr>
                        <a:t>  </a:t>
                      </a:r>
                      <a:r>
                        <a:rPr lang="fr-CH" sz="1400">
                          <a:latin typeface="Arial" panose="020B0604020202020204" pitchFamily="34" charset="0"/>
                          <a:cs typeface="Arial" panose="020B0604020202020204" pitchFamily="34" charset="0"/>
                          <a:hlinkClick r:id="rId14" tooltip="Credit Suisse"/>
                        </a:rPr>
                        <a:t>Credit Suisse</a:t>
                      </a:r>
                      <a:r>
                        <a:rPr lang="fr-CH" sz="1400">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32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24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28 </a:t>
                      </a:r>
                    </a:p>
                  </a:txBody>
                  <a:tcPr marL="69980" marR="69980" marT="34990" marB="34990" anchor="ctr">
                    <a:lnL>
                      <a:noFill/>
                    </a:lnL>
                    <a:lnR>
                      <a:noFill/>
                    </a:lnR>
                    <a:lnT>
                      <a:noFill/>
                    </a:lnT>
                    <a:lnB>
                      <a:noFill/>
                    </a:lnB>
                  </a:tcPr>
                </a:tc>
                <a:tc>
                  <a:txBody>
                    <a:bodyPr/>
                    <a:lstStyle/>
                    <a:p>
                      <a:pPr algn="ctr"/>
                      <a:r>
                        <a:rPr lang="fr-CH" sz="1400" dirty="0">
                          <a:effectLst/>
                          <a:latin typeface="Arial" panose="020B0604020202020204" pitchFamily="34" charset="0"/>
                          <a:cs typeface="Arial" panose="020B0604020202020204" pitchFamily="34" charset="0"/>
                        </a:rPr>
                        <a:t>16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4.5 </a:t>
                      </a:r>
                    </a:p>
                  </a:txBody>
                  <a:tcPr marL="69980" marR="69980" marT="34990" marB="34990" anchor="ctr">
                    <a:lnL>
                      <a:noFill/>
                    </a:lnL>
                    <a:lnR>
                      <a:noFill/>
                    </a:lnR>
                    <a:lnT>
                      <a:noFill/>
                    </a:lnT>
                    <a:lnB>
                      <a:noFill/>
                    </a:lnB>
                  </a:tcPr>
                </a:tc>
                <a:tc>
                  <a:txBody>
                    <a:bodyPr/>
                    <a:lstStyle/>
                    <a:p>
                      <a:r>
                        <a:rPr lang="fr-CH" sz="1400" dirty="0">
                          <a:highlight>
                            <a:srgbClr val="FFFF00"/>
                          </a:highlight>
                          <a:latin typeface="Arial" panose="020B0604020202020204" pitchFamily="34" charset="0"/>
                          <a:cs typeface="Arial" panose="020B0604020202020204" pitchFamily="34" charset="0"/>
                        </a:rPr>
                        <a:t>3,304</a:t>
                      </a:r>
                      <a:r>
                        <a:rPr lang="fr-CH" sz="1400" dirty="0">
                          <a:latin typeface="Arial" panose="020B0604020202020204" pitchFamily="34" charset="0"/>
                          <a:cs typeface="Arial" panose="020B0604020202020204" pitchFamily="34" charset="0"/>
                        </a:rPr>
                        <a:t> milliards $ </a:t>
                      </a:r>
                    </a:p>
                  </a:txBody>
                  <a:tcPr marL="69980" marR="69980" marT="34990" marB="34990" anchor="ctr">
                    <a:lnL>
                      <a:noFill/>
                    </a:lnL>
                    <a:lnR>
                      <a:noFill/>
                    </a:lnR>
                    <a:lnT>
                      <a:noFill/>
                    </a:lnT>
                    <a:lnB>
                      <a:noFill/>
                    </a:lnB>
                  </a:tcPr>
                </a:tc>
                <a:tc>
                  <a:txBody>
                    <a:bodyPr/>
                    <a:lstStyle/>
                    <a:p>
                      <a:endParaRPr lang="fr-CH" sz="1400" dirty="0">
                        <a:latin typeface="Arial" panose="020B0604020202020204" pitchFamily="34" charset="0"/>
                        <a:cs typeface="Arial" panose="020B0604020202020204" pitchFamily="34" charset="0"/>
                      </a:endParaRPr>
                    </a:p>
                  </a:txBody>
                  <a:tcPr marL="69980" marR="69980" marT="34990" marB="34990" anchor="ctr">
                    <a:lnL>
                      <a:noFill/>
                    </a:lnL>
                    <a:lnR>
                      <a:noFill/>
                    </a:lnR>
                    <a:lnT>
                      <a:noFill/>
                    </a:lnT>
                    <a:lnB>
                      <a:noFill/>
                    </a:lnB>
                  </a:tcPr>
                </a:tc>
                <a:extLst>
                  <a:ext uri="{0D108BD9-81ED-4DB2-BD59-A6C34878D82A}">
                    <a16:rowId xmlns:a16="http://schemas.microsoft.com/office/drawing/2014/main" val="3406011534"/>
                  </a:ext>
                </a:extLst>
              </a:tr>
              <a:tr h="737136">
                <a:tc>
                  <a:txBody>
                    <a:bodyPr/>
                    <a:lstStyle/>
                    <a:p>
                      <a:pPr algn="l"/>
                      <a:r>
                        <a:rPr lang="fr-CH" sz="1400">
                          <a:effectLst/>
                          <a:latin typeface="Arial" panose="020B0604020202020204" pitchFamily="34" charset="0"/>
                          <a:cs typeface="Arial" panose="020B0604020202020204" pitchFamily="34" charset="0"/>
                        </a:rPr>
                        <a:t>  </a:t>
                      </a:r>
                      <a:r>
                        <a:rPr lang="fr-CH" sz="1400">
                          <a:effectLst/>
                          <a:latin typeface="Arial" panose="020B0604020202020204" pitchFamily="34" charset="0"/>
                          <a:cs typeface="Arial" panose="020B0604020202020204" pitchFamily="34" charset="0"/>
                          <a:hlinkClick r:id="rId15" tooltip="Deutsche Bank"/>
                        </a:rPr>
                        <a:t>Deutsche Bank</a:t>
                      </a:r>
                      <a:r>
                        <a:rPr lang="fr-CH" sz="1400">
                          <a:effectLst/>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solidFill>
                      <a:srgbClr val="AFE6BA"/>
                    </a:solidFill>
                  </a:tcPr>
                </a:tc>
                <a:tc>
                  <a:txBody>
                    <a:bodyPr/>
                    <a:lstStyle/>
                    <a:p>
                      <a:pPr algn="ctr"/>
                      <a:r>
                        <a:rPr lang="fr-CH" sz="1400">
                          <a:effectLst/>
                          <a:latin typeface="Arial" panose="020B0604020202020204" pitchFamily="34" charset="0"/>
                          <a:cs typeface="Arial" panose="020B0604020202020204" pitchFamily="34" charset="0"/>
                        </a:rPr>
                        <a:t>18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22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35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25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3.4 </a:t>
                      </a:r>
                    </a:p>
                  </a:txBody>
                  <a:tcPr marL="69980" marR="69980" marT="34990" marB="34990" anchor="ctr">
                    <a:lnL>
                      <a:noFill/>
                    </a:lnL>
                    <a:lnR>
                      <a:noFill/>
                    </a:lnR>
                    <a:lnT>
                      <a:noFill/>
                    </a:lnT>
                    <a:lnB>
                      <a:noFill/>
                    </a:lnB>
                  </a:tcPr>
                </a:tc>
                <a:tc>
                  <a:txBody>
                    <a:bodyPr/>
                    <a:lstStyle/>
                    <a:p>
                      <a:r>
                        <a:rPr lang="fr-CH" sz="1400">
                          <a:latin typeface="Arial" panose="020B0604020202020204" pitchFamily="34" charset="0"/>
                          <a:cs typeface="Arial" panose="020B0604020202020204" pitchFamily="34" charset="0"/>
                        </a:rPr>
                        <a:t>2,292 milliards $ </a:t>
                      </a:r>
                    </a:p>
                  </a:txBody>
                  <a:tcPr marL="69980" marR="69980" marT="34990" marB="34990" anchor="ctr">
                    <a:lnL>
                      <a:noFill/>
                    </a:lnL>
                    <a:lnR>
                      <a:noFill/>
                    </a:lnR>
                    <a:lnT>
                      <a:noFill/>
                    </a:lnT>
                    <a:lnB>
                      <a:noFill/>
                    </a:lnB>
                  </a:tcPr>
                </a:tc>
                <a:tc>
                  <a:txBody>
                    <a:bodyPr/>
                    <a:lstStyle/>
                    <a:p>
                      <a:endParaRPr lang="fr-CH" sz="1400" dirty="0">
                        <a:latin typeface="Arial" panose="020B0604020202020204" pitchFamily="34" charset="0"/>
                        <a:cs typeface="Arial" panose="020B0604020202020204" pitchFamily="34" charset="0"/>
                      </a:endParaRPr>
                    </a:p>
                  </a:txBody>
                  <a:tcPr marL="69980" marR="69980" marT="34990" marB="34990" anchor="ctr">
                    <a:lnL>
                      <a:noFill/>
                    </a:lnL>
                    <a:lnR>
                      <a:noFill/>
                    </a:lnR>
                    <a:lnT>
                      <a:noFill/>
                    </a:lnT>
                    <a:lnB>
                      <a:noFill/>
                    </a:lnB>
                  </a:tcPr>
                </a:tc>
                <a:extLst>
                  <a:ext uri="{0D108BD9-81ED-4DB2-BD59-A6C34878D82A}">
                    <a16:rowId xmlns:a16="http://schemas.microsoft.com/office/drawing/2014/main" val="1286107071"/>
                  </a:ext>
                </a:extLst>
              </a:tr>
              <a:tr h="737136">
                <a:tc>
                  <a:txBody>
                    <a:bodyPr/>
                    <a:lstStyle/>
                    <a:p>
                      <a:r>
                        <a:rPr lang="fr-CH" sz="1400">
                          <a:latin typeface="Arial" panose="020B0604020202020204" pitchFamily="34" charset="0"/>
                          <a:cs typeface="Arial" panose="020B0604020202020204" pitchFamily="34" charset="0"/>
                        </a:rPr>
                        <a:t>  </a:t>
                      </a:r>
                      <a:r>
                        <a:rPr lang="fr-CH" sz="1400">
                          <a:latin typeface="Arial" panose="020B0604020202020204" pitchFamily="34" charset="0"/>
                          <a:cs typeface="Arial" panose="020B0604020202020204" pitchFamily="34" charset="0"/>
                          <a:hlinkClick r:id="rId16" tooltip="Goldman Sachs"/>
                        </a:rPr>
                        <a:t>Goldman Sachs</a:t>
                      </a:r>
                      <a:r>
                        <a:rPr lang="fr-CH" sz="1400">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26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27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22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11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5.7 </a:t>
                      </a:r>
                    </a:p>
                  </a:txBody>
                  <a:tcPr marL="69980" marR="69980" marT="34990" marB="34990" anchor="ctr">
                    <a:lnL>
                      <a:noFill/>
                    </a:lnL>
                    <a:lnR>
                      <a:noFill/>
                    </a:lnR>
                    <a:lnT>
                      <a:noFill/>
                    </a:lnT>
                    <a:lnB>
                      <a:noFill/>
                    </a:lnB>
                  </a:tcPr>
                </a:tc>
                <a:tc>
                  <a:txBody>
                    <a:bodyPr/>
                    <a:lstStyle/>
                    <a:p>
                      <a:r>
                        <a:rPr lang="fr-CH" sz="1400">
                          <a:latin typeface="Arial" panose="020B0604020202020204" pitchFamily="34" charset="0"/>
                          <a:cs typeface="Arial" panose="020B0604020202020204" pitchFamily="34" charset="0"/>
                        </a:rPr>
                        <a:t>5,770 milliards $ </a:t>
                      </a:r>
                    </a:p>
                  </a:txBody>
                  <a:tcPr marL="69980" marR="69980" marT="34990" marB="34990" anchor="ctr">
                    <a:lnL>
                      <a:noFill/>
                    </a:lnL>
                    <a:lnR>
                      <a:noFill/>
                    </a:lnR>
                    <a:lnT>
                      <a:noFill/>
                    </a:lnT>
                    <a:lnB>
                      <a:noFill/>
                    </a:lnB>
                  </a:tcPr>
                </a:tc>
                <a:tc>
                  <a:txBody>
                    <a:bodyPr/>
                    <a:lstStyle/>
                    <a:p>
                      <a:endParaRPr lang="fr-CH" sz="1400" dirty="0">
                        <a:latin typeface="Arial" panose="020B0604020202020204" pitchFamily="34" charset="0"/>
                        <a:cs typeface="Arial" panose="020B0604020202020204" pitchFamily="34" charset="0"/>
                      </a:endParaRPr>
                    </a:p>
                  </a:txBody>
                  <a:tcPr marL="69980" marR="69980" marT="34990" marB="34990" anchor="ctr">
                    <a:lnL>
                      <a:noFill/>
                    </a:lnL>
                    <a:lnR>
                      <a:noFill/>
                    </a:lnR>
                    <a:lnT>
                      <a:noFill/>
                    </a:lnT>
                    <a:lnB>
                      <a:noFill/>
                    </a:lnB>
                  </a:tcPr>
                </a:tc>
                <a:extLst>
                  <a:ext uri="{0D108BD9-81ED-4DB2-BD59-A6C34878D82A}">
                    <a16:rowId xmlns:a16="http://schemas.microsoft.com/office/drawing/2014/main" val="1857697068"/>
                  </a:ext>
                </a:extLst>
              </a:tr>
              <a:tr h="737136">
                <a:tc>
                  <a:txBody>
                    <a:bodyPr/>
                    <a:lstStyle/>
                    <a:p>
                      <a:pPr algn="l"/>
                      <a:r>
                        <a:rPr lang="fr-CH" sz="1400">
                          <a:effectLst/>
                          <a:latin typeface="Arial" panose="020B0604020202020204" pitchFamily="34" charset="0"/>
                          <a:cs typeface="Arial" panose="020B0604020202020204" pitchFamily="34" charset="0"/>
                        </a:rPr>
                        <a:t>  </a:t>
                      </a:r>
                      <a:r>
                        <a:rPr lang="fr-CH" sz="1400">
                          <a:effectLst/>
                          <a:latin typeface="Arial" panose="020B0604020202020204" pitchFamily="34" charset="0"/>
                          <a:cs typeface="Arial" panose="020B0604020202020204" pitchFamily="34" charset="0"/>
                          <a:hlinkClick r:id="rId17" tooltip="JPMorgan Chase"/>
                        </a:rPr>
                        <a:t>JPMorgan Chase</a:t>
                      </a:r>
                      <a:r>
                        <a:rPr lang="fr-CH" sz="1400">
                          <a:effectLst/>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solidFill>
                      <a:srgbClr val="AFE6BA"/>
                    </a:solidFill>
                  </a:tcPr>
                </a:tc>
                <a:tc>
                  <a:txBody>
                    <a:bodyPr/>
                    <a:lstStyle/>
                    <a:p>
                      <a:pPr algn="ctr"/>
                      <a:r>
                        <a:rPr lang="fr-CH" sz="1400">
                          <a:effectLst/>
                          <a:latin typeface="Arial" panose="020B0604020202020204" pitchFamily="34" charset="0"/>
                          <a:cs typeface="Arial" panose="020B0604020202020204" pitchFamily="34" charset="0"/>
                        </a:rPr>
                        <a:t>29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22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29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19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8.7 </a:t>
                      </a:r>
                    </a:p>
                  </a:txBody>
                  <a:tcPr marL="69980" marR="69980" marT="34990" marB="34990" anchor="ctr">
                    <a:lnL>
                      <a:noFill/>
                    </a:lnL>
                    <a:lnR>
                      <a:noFill/>
                    </a:lnR>
                    <a:lnT>
                      <a:noFill/>
                    </a:lnT>
                    <a:lnB>
                      <a:noFill/>
                    </a:lnB>
                  </a:tcPr>
                </a:tc>
                <a:tc>
                  <a:txBody>
                    <a:bodyPr/>
                    <a:lstStyle/>
                    <a:p>
                      <a:r>
                        <a:rPr lang="fr-CH" sz="1400" dirty="0">
                          <a:latin typeface="Arial" panose="020B0604020202020204" pitchFamily="34" charset="0"/>
                          <a:cs typeface="Arial" panose="020B0604020202020204" pitchFamily="34" charset="0"/>
                        </a:rPr>
                        <a:t>6,496 milliards $ </a:t>
                      </a:r>
                    </a:p>
                  </a:txBody>
                  <a:tcPr marL="69980" marR="69980" marT="34990" marB="34990" anchor="ctr">
                    <a:lnL>
                      <a:noFill/>
                    </a:lnL>
                    <a:lnR>
                      <a:noFill/>
                    </a:lnR>
                    <a:lnT>
                      <a:noFill/>
                    </a:lnT>
                    <a:lnB>
                      <a:noFill/>
                    </a:lnB>
                  </a:tcPr>
                </a:tc>
                <a:tc>
                  <a:txBody>
                    <a:bodyPr/>
                    <a:lstStyle/>
                    <a:p>
                      <a:endParaRPr lang="fr-CH" sz="1400" dirty="0">
                        <a:latin typeface="Arial" panose="020B0604020202020204" pitchFamily="34" charset="0"/>
                        <a:cs typeface="Arial" panose="020B0604020202020204" pitchFamily="34" charset="0"/>
                      </a:endParaRPr>
                    </a:p>
                  </a:txBody>
                  <a:tcPr marL="69980" marR="69980" marT="34990" marB="34990" anchor="ctr">
                    <a:lnL>
                      <a:noFill/>
                    </a:lnL>
                    <a:lnR>
                      <a:noFill/>
                    </a:lnR>
                    <a:lnT>
                      <a:noFill/>
                    </a:lnT>
                    <a:lnB>
                      <a:noFill/>
                    </a:lnB>
                  </a:tcPr>
                </a:tc>
                <a:extLst>
                  <a:ext uri="{0D108BD9-81ED-4DB2-BD59-A6C34878D82A}">
                    <a16:rowId xmlns:a16="http://schemas.microsoft.com/office/drawing/2014/main" val="1118003541"/>
                  </a:ext>
                </a:extLst>
              </a:tr>
              <a:tr h="737136">
                <a:tc>
                  <a:txBody>
                    <a:bodyPr/>
                    <a:lstStyle/>
                    <a:p>
                      <a:r>
                        <a:rPr lang="fr-CH" sz="1400">
                          <a:latin typeface="Arial" panose="020B0604020202020204" pitchFamily="34" charset="0"/>
                          <a:cs typeface="Arial" panose="020B0604020202020204" pitchFamily="34" charset="0"/>
                        </a:rPr>
                        <a:t>  </a:t>
                      </a:r>
                      <a:r>
                        <a:rPr lang="fr-CH" sz="1400">
                          <a:latin typeface="Arial" panose="020B0604020202020204" pitchFamily="34" charset="0"/>
                          <a:cs typeface="Arial" panose="020B0604020202020204" pitchFamily="34" charset="0"/>
                          <a:hlinkClick r:id="rId18" tooltip="Morgan Stanley"/>
                        </a:rPr>
                        <a:t>Morgan Stanley</a:t>
                      </a:r>
                      <a:r>
                        <a:rPr lang="fr-CH" sz="1400">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38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32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21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10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6.6 </a:t>
                      </a:r>
                    </a:p>
                  </a:txBody>
                  <a:tcPr marL="69980" marR="69980" marT="34990" marB="34990" anchor="ctr">
                    <a:lnL>
                      <a:noFill/>
                    </a:lnL>
                    <a:lnR>
                      <a:noFill/>
                    </a:lnR>
                    <a:lnT>
                      <a:noFill/>
                    </a:lnT>
                    <a:lnB>
                      <a:noFill/>
                    </a:lnB>
                  </a:tcPr>
                </a:tc>
                <a:tc>
                  <a:txBody>
                    <a:bodyPr/>
                    <a:lstStyle/>
                    <a:p>
                      <a:r>
                        <a:rPr lang="fr-CH" sz="1400">
                          <a:latin typeface="Arial" panose="020B0604020202020204" pitchFamily="34" charset="0"/>
                          <a:cs typeface="Arial" panose="020B0604020202020204" pitchFamily="34" charset="0"/>
                        </a:rPr>
                        <a:t>4,785 milliards $ </a:t>
                      </a:r>
                    </a:p>
                  </a:txBody>
                  <a:tcPr marL="69980" marR="69980" marT="34990" marB="34990" anchor="ctr">
                    <a:lnL>
                      <a:noFill/>
                    </a:lnL>
                    <a:lnR>
                      <a:noFill/>
                    </a:lnR>
                    <a:lnT>
                      <a:noFill/>
                    </a:lnT>
                    <a:lnB>
                      <a:noFill/>
                    </a:lnB>
                  </a:tcPr>
                </a:tc>
                <a:tc>
                  <a:txBody>
                    <a:bodyPr/>
                    <a:lstStyle/>
                    <a:p>
                      <a:endParaRPr lang="fr-CH" sz="1400" dirty="0">
                        <a:latin typeface="Arial" panose="020B0604020202020204" pitchFamily="34" charset="0"/>
                        <a:cs typeface="Arial" panose="020B0604020202020204" pitchFamily="34" charset="0"/>
                      </a:endParaRPr>
                    </a:p>
                  </a:txBody>
                  <a:tcPr marL="69980" marR="69980" marT="34990" marB="34990" anchor="ctr">
                    <a:lnL>
                      <a:noFill/>
                    </a:lnL>
                    <a:lnR>
                      <a:noFill/>
                    </a:lnR>
                    <a:lnT>
                      <a:noFill/>
                    </a:lnT>
                    <a:lnB>
                      <a:noFill/>
                    </a:lnB>
                  </a:tcPr>
                </a:tc>
                <a:extLst>
                  <a:ext uri="{0D108BD9-81ED-4DB2-BD59-A6C34878D82A}">
                    <a16:rowId xmlns:a16="http://schemas.microsoft.com/office/drawing/2014/main" val="1880565245"/>
                  </a:ext>
                </a:extLst>
              </a:tr>
              <a:tr h="737136">
                <a:tc>
                  <a:txBody>
                    <a:bodyPr/>
                    <a:lstStyle/>
                    <a:p>
                      <a:pPr algn="l"/>
                      <a:r>
                        <a:rPr lang="fr-CH" sz="1400">
                          <a:effectLst/>
                          <a:latin typeface="Arial" panose="020B0604020202020204" pitchFamily="34" charset="0"/>
                          <a:cs typeface="Arial" panose="020B0604020202020204" pitchFamily="34" charset="0"/>
                        </a:rPr>
                        <a:t>  </a:t>
                      </a:r>
                      <a:r>
                        <a:rPr lang="fr-CH" sz="1400">
                          <a:effectLst/>
                          <a:latin typeface="Arial" panose="020B0604020202020204" pitchFamily="34" charset="0"/>
                          <a:cs typeface="Arial" panose="020B0604020202020204" pitchFamily="34" charset="0"/>
                          <a:hlinkClick r:id="rId19" tooltip="UBS"/>
                        </a:rPr>
                        <a:t>UBS</a:t>
                      </a:r>
                      <a:r>
                        <a:rPr lang="fr-CH" sz="1400">
                          <a:effectLst/>
                          <a:latin typeface="Arial" panose="020B0604020202020204" pitchFamily="34" charset="0"/>
                          <a:cs typeface="Arial" panose="020B0604020202020204" pitchFamily="34" charset="0"/>
                        </a:rPr>
                        <a:t> </a:t>
                      </a:r>
                    </a:p>
                  </a:txBody>
                  <a:tcPr marL="69980" marR="69980" marT="34990" marB="34990" anchor="ctr">
                    <a:lnL>
                      <a:noFill/>
                    </a:lnL>
                    <a:lnR>
                      <a:noFill/>
                    </a:lnR>
                    <a:lnT>
                      <a:noFill/>
                    </a:lnT>
                    <a:lnB>
                      <a:noFill/>
                    </a:lnB>
                    <a:solidFill>
                      <a:srgbClr val="AFE6BA"/>
                    </a:solidFill>
                  </a:tcPr>
                </a:tc>
                <a:tc>
                  <a:txBody>
                    <a:bodyPr/>
                    <a:lstStyle/>
                    <a:p>
                      <a:pPr algn="ctr"/>
                      <a:r>
                        <a:rPr lang="fr-CH" sz="1400">
                          <a:effectLst/>
                          <a:latin typeface="Arial" panose="020B0604020202020204" pitchFamily="34" charset="0"/>
                          <a:cs typeface="Arial" panose="020B0604020202020204" pitchFamily="34" charset="0"/>
                        </a:rPr>
                        <a:t>28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26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29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17 </a:t>
                      </a:r>
                    </a:p>
                  </a:txBody>
                  <a:tcPr marL="69980" marR="69980" marT="34990" marB="34990" anchor="ctr">
                    <a:lnL>
                      <a:noFill/>
                    </a:lnL>
                    <a:lnR>
                      <a:noFill/>
                    </a:lnR>
                    <a:lnT>
                      <a:noFill/>
                    </a:lnT>
                    <a:lnB>
                      <a:noFill/>
                    </a:lnB>
                  </a:tcPr>
                </a:tc>
                <a:tc>
                  <a:txBody>
                    <a:bodyPr/>
                    <a:lstStyle/>
                    <a:p>
                      <a:pPr algn="ctr"/>
                      <a:r>
                        <a:rPr lang="fr-CH" sz="1400">
                          <a:effectLst/>
                          <a:latin typeface="Arial" panose="020B0604020202020204" pitchFamily="34" charset="0"/>
                          <a:cs typeface="Arial" panose="020B0604020202020204" pitchFamily="34" charset="0"/>
                        </a:rPr>
                        <a:t>2.3 </a:t>
                      </a:r>
                    </a:p>
                  </a:txBody>
                  <a:tcPr marL="69980" marR="69980" marT="34990" marB="34990" anchor="ctr">
                    <a:lnL>
                      <a:noFill/>
                    </a:lnL>
                    <a:lnR>
                      <a:noFill/>
                    </a:lnR>
                    <a:lnT>
                      <a:noFill/>
                    </a:lnT>
                    <a:lnB>
                      <a:noFill/>
                    </a:lnB>
                  </a:tcPr>
                </a:tc>
                <a:tc>
                  <a:txBody>
                    <a:bodyPr/>
                    <a:lstStyle/>
                    <a:p>
                      <a:r>
                        <a:rPr lang="fr-CH" sz="1400" dirty="0">
                          <a:highlight>
                            <a:srgbClr val="FFFF00"/>
                          </a:highlight>
                          <a:latin typeface="Arial" panose="020B0604020202020204" pitchFamily="34" charset="0"/>
                          <a:cs typeface="Arial" panose="020B0604020202020204" pitchFamily="34" charset="0"/>
                        </a:rPr>
                        <a:t>1,651 </a:t>
                      </a:r>
                      <a:r>
                        <a:rPr lang="fr-CH" sz="1400" dirty="0">
                          <a:latin typeface="Arial" panose="020B0604020202020204" pitchFamily="34" charset="0"/>
                          <a:cs typeface="Arial" panose="020B0604020202020204" pitchFamily="34" charset="0"/>
                        </a:rPr>
                        <a:t>milliards $ </a:t>
                      </a:r>
                    </a:p>
                  </a:txBody>
                  <a:tcPr marL="69980" marR="69980" marT="34990" marB="34990" anchor="ctr">
                    <a:lnL>
                      <a:noFill/>
                    </a:lnL>
                    <a:lnR>
                      <a:noFill/>
                    </a:lnR>
                    <a:lnT>
                      <a:noFill/>
                    </a:lnT>
                    <a:lnB>
                      <a:noFill/>
                    </a:lnB>
                  </a:tcPr>
                </a:tc>
                <a:tc>
                  <a:txBody>
                    <a:bodyPr/>
                    <a:lstStyle/>
                    <a:p>
                      <a:endParaRPr lang="fr-CH" sz="1400" dirty="0">
                        <a:latin typeface="Arial" panose="020B0604020202020204" pitchFamily="34" charset="0"/>
                        <a:cs typeface="Arial" panose="020B0604020202020204" pitchFamily="34" charset="0"/>
                      </a:endParaRPr>
                    </a:p>
                  </a:txBody>
                  <a:tcPr marL="69980" marR="69980" marT="34990" marB="34990" anchor="ctr">
                    <a:lnL>
                      <a:noFill/>
                    </a:lnL>
                    <a:lnR>
                      <a:noFill/>
                    </a:lnR>
                    <a:lnT>
                      <a:noFill/>
                    </a:lnT>
                    <a:lnB>
                      <a:noFill/>
                    </a:lnB>
                  </a:tcPr>
                </a:tc>
                <a:extLst>
                  <a:ext uri="{0D108BD9-81ED-4DB2-BD59-A6C34878D82A}">
                    <a16:rowId xmlns:a16="http://schemas.microsoft.com/office/drawing/2014/main" val="1406221872"/>
                  </a:ext>
                </a:extLst>
              </a:tr>
            </a:tbl>
          </a:graphicData>
        </a:graphic>
      </p:graphicFrame>
      <p:pic>
        <p:nvPicPr>
          <p:cNvPr id="2049" name="Picture 1" descr="Drapeau des États-Unis">
            <a:extLst>
              <a:ext uri="{FF2B5EF4-FFF2-40B4-BE49-F238E27FC236}">
                <a16:creationId xmlns:a16="http://schemas.microsoft.com/office/drawing/2014/main" id="{A0E06644-B30D-2BC8-86E5-03BC613AD05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71688" y="-48465"/>
            <a:ext cx="190500" cy="1040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rapeau du Royaume-Uni">
            <a:extLst>
              <a:ext uri="{FF2B5EF4-FFF2-40B4-BE49-F238E27FC236}">
                <a16:creationId xmlns:a16="http://schemas.microsoft.com/office/drawing/2014/main" id="{C81BE59D-5948-5FD7-1EEA-AE629D647BD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71688" y="-48398"/>
            <a:ext cx="190500" cy="11348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rapeau des États-Unis">
            <a:extLst>
              <a:ext uri="{FF2B5EF4-FFF2-40B4-BE49-F238E27FC236}">
                <a16:creationId xmlns:a16="http://schemas.microsoft.com/office/drawing/2014/main" id="{BA7B2714-920E-8077-1D24-8ABCCAD1ECA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71688" y="-48465"/>
            <a:ext cx="190500" cy="1040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rapeau de la Suisse">
            <a:extLst>
              <a:ext uri="{FF2B5EF4-FFF2-40B4-BE49-F238E27FC236}">
                <a16:creationId xmlns:a16="http://schemas.microsoft.com/office/drawing/2014/main" id="{7EB78CBE-3971-ED65-5D4A-C47E1A27F30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71688" y="-47990"/>
            <a:ext cx="171450" cy="17022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rapeau de l'Allemagne">
            <a:extLst>
              <a:ext uri="{FF2B5EF4-FFF2-40B4-BE49-F238E27FC236}">
                <a16:creationId xmlns:a16="http://schemas.microsoft.com/office/drawing/2014/main" id="{656206BC-0A2E-FABF-200A-7A4B904DCF4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071688" y="-48398"/>
            <a:ext cx="190500" cy="1134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rapeau des États-Unis">
            <a:extLst>
              <a:ext uri="{FF2B5EF4-FFF2-40B4-BE49-F238E27FC236}">
                <a16:creationId xmlns:a16="http://schemas.microsoft.com/office/drawing/2014/main" id="{2D678877-7687-E42E-7085-5C4B671DB57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71688" y="-48465"/>
            <a:ext cx="190500" cy="10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94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141D6E5-F388-29B0-B1CF-C3ABB3632941}"/>
              </a:ext>
            </a:extLst>
          </p:cNvPr>
          <p:cNvSpPr>
            <a:spLocks noGrp="1"/>
          </p:cNvSpPr>
          <p:nvPr>
            <p:ph idx="1"/>
          </p:nvPr>
        </p:nvSpPr>
        <p:spPr>
          <a:xfrm>
            <a:off x="0" y="0"/>
            <a:ext cx="12192000" cy="6858000"/>
          </a:xfrm>
        </p:spPr>
        <p:txBody>
          <a:bodyPr>
            <a:normAutofit fontScale="92500" lnSpcReduction="10000"/>
          </a:bodyPr>
          <a:lstStyle/>
          <a:p>
            <a:pPr marL="0" indent="0" algn="ctr">
              <a:buNone/>
            </a:pPr>
            <a:r>
              <a:rPr lang="fr-FR" b="1" dirty="0">
                <a:latin typeface="Arial" panose="020B0604020202020204" pitchFamily="34" charset="0"/>
                <a:cs typeface="Arial" panose="020B0604020202020204" pitchFamily="34" charset="0"/>
              </a:rPr>
              <a:t>CS fiche technique</a:t>
            </a:r>
          </a:p>
          <a:p>
            <a:pPr marL="0" indent="0">
              <a:buNone/>
            </a:pPr>
            <a:r>
              <a:rPr lang="fr-FR" dirty="0">
                <a:latin typeface="Arial" panose="020B0604020202020204" pitchFamily="34" charset="0"/>
                <a:cs typeface="Arial" panose="020B0604020202020204" pitchFamily="34" charset="0"/>
              </a:rPr>
              <a:t>1856 </a:t>
            </a:r>
            <a:r>
              <a:rPr lang="fr-FR" b="1" dirty="0">
                <a:latin typeface="Arial" panose="020B0604020202020204" pitchFamily="34" charset="0"/>
                <a:cs typeface="Arial" panose="020B0604020202020204" pitchFamily="34" charset="0"/>
              </a:rPr>
              <a:t>Crédit Suisse </a:t>
            </a:r>
            <a:r>
              <a:rPr lang="fr-FR" dirty="0">
                <a:latin typeface="Arial" panose="020B0604020202020204" pitchFamily="34" charset="0"/>
                <a:cs typeface="Arial" panose="020B0604020202020204" pitchFamily="34" charset="0"/>
              </a:rPr>
              <a:t>1</a:t>
            </a:r>
            <a:r>
              <a:rPr lang="fr-FR" baseline="30000" dirty="0">
                <a:latin typeface="Arial" panose="020B0604020202020204" pitchFamily="34" charset="0"/>
                <a:cs typeface="Arial" panose="020B0604020202020204" pitchFamily="34" charset="0"/>
              </a:rPr>
              <a:t>ère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bqe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comm</a:t>
            </a:r>
            <a:r>
              <a:rPr lang="fr-FR" dirty="0">
                <a:latin typeface="Arial" panose="020B0604020202020204" pitchFamily="34" charset="0"/>
                <a:cs typeface="Arial" panose="020B0604020202020204" pitchFamily="34" charset="0"/>
              </a:rPr>
              <a:t>. suisse, indus. (</a:t>
            </a:r>
            <a:r>
              <a:rPr lang="fr-FR" dirty="0" err="1">
                <a:latin typeface="Arial" panose="020B0604020202020204" pitchFamily="34" charset="0"/>
                <a:cs typeface="Arial" panose="020B0604020202020204" pitchFamily="34" charset="0"/>
              </a:rPr>
              <a:t>ferrov</a:t>
            </a:r>
            <a:r>
              <a:rPr lang="fr-FR" dirty="0">
                <a:latin typeface="Arial" panose="020B0604020202020204" pitchFamily="34" charset="0"/>
                <a:cs typeface="Arial" panose="020B0604020202020204" pitchFamily="34" charset="0"/>
              </a:rPr>
              <a:t>.),  1940 N-York</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2023 </a:t>
            </a:r>
            <a:r>
              <a:rPr lang="fr-FR" b="1" dirty="0">
                <a:latin typeface="Arial" panose="020B0604020202020204" pitchFamily="34" charset="0"/>
                <a:cs typeface="Arial" panose="020B0604020202020204" pitchFamily="34" charset="0"/>
              </a:rPr>
              <a:t>Crédit Suisse Groupe</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bqe</a:t>
            </a:r>
            <a:r>
              <a:rPr lang="fr-FR" dirty="0">
                <a:latin typeface="Arial" panose="020B0604020202020204" pitchFamily="34" charset="0"/>
                <a:cs typeface="Arial" panose="020B0604020202020204" pitchFamily="34" charset="0"/>
              </a:rPr>
              <a:t> d’investissement, privée, </a:t>
            </a:r>
            <a:r>
              <a:rPr lang="fr-FR" dirty="0" err="1">
                <a:latin typeface="Arial" panose="020B0604020202020204" pitchFamily="34" charset="0"/>
                <a:cs typeface="Arial" panose="020B0604020202020204" pitchFamily="34" charset="0"/>
              </a:rPr>
              <a:t>retail</a:t>
            </a:r>
            <a:r>
              <a:rPr lang="fr-FR" dirty="0">
                <a:latin typeface="Arial" panose="020B0604020202020204" pitchFamily="34" charset="0"/>
                <a:cs typeface="Arial" panose="020B0604020202020204" pitchFamily="34" charset="0"/>
              </a:rPr>
              <a:t> (Suisse) </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47000 ETP, bourses suisse, </a:t>
            </a:r>
            <a:r>
              <a:rPr lang="fr-FR" dirty="0" err="1">
                <a:latin typeface="Arial" panose="020B0604020202020204" pitchFamily="34" charset="0"/>
                <a:cs typeface="Arial" panose="020B0604020202020204" pitchFamily="34" charset="0"/>
              </a:rPr>
              <a:t>N.York</a:t>
            </a:r>
            <a:r>
              <a:rPr lang="fr-FR" dirty="0">
                <a:latin typeface="Arial" panose="020B0604020202020204" pitchFamily="34" charset="0"/>
                <a:cs typeface="Arial" panose="020B0604020202020204" pitchFamily="34" charset="0"/>
              </a:rPr>
              <a:t>, actifs gérés 1450 milliards</a:t>
            </a:r>
            <a:br>
              <a:rPr lang="fr-FR" dirty="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a:p>
            <a:pPr marL="0" indent="0">
              <a:buNone/>
            </a:pPr>
            <a:r>
              <a:rPr lang="fr-FR" b="1" i="1" u="sng" dirty="0" err="1">
                <a:highlight>
                  <a:srgbClr val="FF0000"/>
                </a:highlight>
                <a:latin typeface="Arial" panose="020B0604020202020204" pitchFamily="34" charset="0"/>
                <a:cs typeface="Arial" panose="020B0604020202020204" pitchFamily="34" charset="0"/>
              </a:rPr>
              <a:t>Buldge</a:t>
            </a:r>
            <a:r>
              <a:rPr lang="fr-FR" b="1" i="1" u="sng" dirty="0">
                <a:highlight>
                  <a:srgbClr val="FF0000"/>
                </a:highlight>
                <a:latin typeface="Arial" panose="020B0604020202020204" pitchFamily="34" charset="0"/>
                <a:cs typeface="Arial" panose="020B0604020202020204" pitchFamily="34" charset="0"/>
              </a:rPr>
              <a:t> </a:t>
            </a:r>
            <a:r>
              <a:rPr lang="fr-FR" b="1" i="1" u="sng" dirty="0" err="1">
                <a:highlight>
                  <a:srgbClr val="FF0000"/>
                </a:highlight>
                <a:latin typeface="Arial" panose="020B0604020202020204" pitchFamily="34" charset="0"/>
                <a:cs typeface="Arial" panose="020B0604020202020204" pitchFamily="34" charset="0"/>
              </a:rPr>
              <a:t>Brackets</a:t>
            </a:r>
            <a:r>
              <a:rPr lang="fr-FR" b="1" i="1" u="sng" dirty="0">
                <a:highlight>
                  <a:srgbClr val="FF0000"/>
                </a:highlight>
                <a:latin typeface="Arial" panose="020B0604020202020204" pitchFamily="34" charset="0"/>
                <a:cs typeface="Arial" panose="020B0604020202020204" pitchFamily="34" charset="0"/>
              </a:rPr>
              <a:t> </a:t>
            </a:r>
            <a:r>
              <a:rPr lang="fr-FR" dirty="0">
                <a:highlight>
                  <a:srgbClr val="FF0000"/>
                </a:highlight>
                <a:latin typeface="Arial" panose="020B0604020202020204" pitchFamily="34" charset="0"/>
                <a:cs typeface="Arial" panose="020B0604020202020204" pitchFamily="34" charset="0"/>
              </a:rPr>
              <a:t>: 9 </a:t>
            </a:r>
            <a:r>
              <a:rPr lang="fr-FR" dirty="0" err="1">
                <a:highlight>
                  <a:srgbClr val="FF0000"/>
                </a:highlight>
                <a:latin typeface="Arial" panose="020B0604020202020204" pitchFamily="34" charset="0"/>
                <a:cs typeface="Arial" panose="020B0604020202020204" pitchFamily="34" charset="0"/>
              </a:rPr>
              <a:t>bqes</a:t>
            </a:r>
            <a:r>
              <a:rPr lang="fr-FR" dirty="0">
                <a:highlight>
                  <a:srgbClr val="FF0000"/>
                </a:highlight>
                <a:latin typeface="Arial" panose="020B0604020202020204" pitchFamily="34" charset="0"/>
                <a:cs typeface="Arial" panose="020B0604020202020204" pitchFamily="34" charset="0"/>
              </a:rPr>
              <a:t> d’inv. + rentables, + importantes </a:t>
            </a:r>
            <a:r>
              <a:rPr lang="fr-FR" dirty="0" err="1">
                <a:highlight>
                  <a:srgbClr val="FF0000"/>
                </a:highlight>
                <a:latin typeface="Arial" panose="020B0604020202020204" pitchFamily="34" charset="0"/>
                <a:cs typeface="Arial" panose="020B0604020202020204" pitchFamily="34" charset="0"/>
              </a:rPr>
              <a:t>syst</a:t>
            </a:r>
            <a:r>
              <a:rPr lang="fr-FR" dirty="0">
                <a:highlight>
                  <a:srgbClr val="FF0000"/>
                </a:highlight>
                <a:latin typeface="Arial" panose="020B0604020202020204" pitchFamily="34" charset="0"/>
                <a:cs typeface="Arial" panose="020B0604020202020204" pitchFamily="34" charset="0"/>
              </a:rPr>
              <a:t>. fin. Mondial* </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err="1">
                <a:highlight>
                  <a:srgbClr val="FF0000"/>
                </a:highlight>
                <a:latin typeface="Arial" panose="020B0604020202020204" pitchFamily="34" charset="0"/>
                <a:cs typeface="Arial" panose="020B0604020202020204" pitchFamily="34" charset="0"/>
              </a:rPr>
              <a:t>Saudi</a:t>
            </a:r>
            <a:r>
              <a:rPr lang="fr-FR" dirty="0">
                <a:highlight>
                  <a:srgbClr val="FF0000"/>
                </a:highlight>
                <a:latin typeface="Arial" panose="020B0604020202020204" pitchFamily="34" charset="0"/>
                <a:cs typeface="Arial" panose="020B0604020202020204" pitchFamily="34" charset="0"/>
              </a:rPr>
              <a:t> National Bank 9.88 % ; Qatar Holding 5.03 %</a:t>
            </a:r>
            <a:br>
              <a:rPr lang="fr-FR" dirty="0">
                <a:highlight>
                  <a:srgbClr val="FF0000"/>
                </a:highlight>
                <a:latin typeface="Arial" panose="020B0604020202020204" pitchFamily="34" charset="0"/>
                <a:cs typeface="Arial" panose="020B0604020202020204" pitchFamily="34" charset="0"/>
              </a:rPr>
            </a:br>
            <a:endParaRPr lang="fr-FR" dirty="0">
              <a:highlight>
                <a:srgbClr val="FF0000"/>
              </a:highlight>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vente, t</a:t>
            </a:r>
            <a:r>
              <a:rPr lang="fr-FR" dirty="0">
                <a:latin typeface="Arial" panose="020B0604020202020204" pitchFamily="34" charset="0"/>
                <a:cs typeface="Arial" panose="020B0604020202020204" pitchFamily="34" charset="0"/>
                <a:hlinkClick r:id="rId2" tooltip="Trading">
                  <a:extLst>
                    <a:ext uri="{A12FA001-AC4F-418D-AE19-62706E023703}">
                      <ahyp:hlinkClr xmlns:ahyp="http://schemas.microsoft.com/office/drawing/2018/hyperlinkcolor" val="tx"/>
                    </a:ext>
                  </a:extLst>
                </a:hlinkClick>
              </a:rPr>
              <a:t>rading</a:t>
            </a:r>
            <a:r>
              <a:rPr lang="fr-FR" dirty="0">
                <a:latin typeface="Arial" panose="020B0604020202020204" pitchFamily="34" charset="0"/>
                <a:cs typeface="Arial" panose="020B0604020202020204" pitchFamily="34" charset="0"/>
              </a:rPr>
              <a:t> (S&amp;T), </a:t>
            </a:r>
            <a:r>
              <a:rPr lang="fr-FR" u="sng" dirty="0">
                <a:latin typeface="Arial" panose="020B0604020202020204" pitchFamily="34" charset="0"/>
                <a:cs typeface="Arial" panose="020B0604020202020204" pitchFamily="34" charset="0"/>
                <a:hlinkClick r:id="rId3" tooltip="Fusion-acquisition">
                  <a:extLst>
                    <a:ext uri="{A12FA001-AC4F-418D-AE19-62706E023703}">
                      <ahyp:hlinkClr xmlns:ahyp="http://schemas.microsoft.com/office/drawing/2018/hyperlinkcolor" val="tx"/>
                    </a:ext>
                  </a:extLst>
                </a:hlinkClick>
              </a:rPr>
              <a:t>fusions, acquisitions</a:t>
            </a:r>
            <a:r>
              <a:rPr lang="fr-FR" u="sng"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(M&amp;A), </a:t>
            </a:r>
            <a:r>
              <a:rPr lang="fr-FR" dirty="0">
                <a:latin typeface="Arial" panose="020B0604020202020204" pitchFamily="34" charset="0"/>
                <a:cs typeface="Arial" panose="020B0604020202020204" pitchFamily="34" charset="0"/>
                <a:hlinkClick r:id="rId4" tooltip="Gestion d'actifs">
                  <a:extLst>
                    <a:ext uri="{A12FA001-AC4F-418D-AE19-62706E023703}">
                      <ahyp:hlinkClr xmlns:ahyp="http://schemas.microsoft.com/office/drawing/2018/hyperlinkcolor" val="tx"/>
                    </a:ext>
                  </a:extLst>
                </a:hlinkClick>
              </a:rPr>
              <a:t>gestion d'actifs</a:t>
            </a:r>
            <a:r>
              <a:rPr lang="fr-FR" dirty="0">
                <a:latin typeface="Arial" panose="020B0604020202020204" pitchFamily="34" charset="0"/>
                <a:cs typeface="Arial" panose="020B0604020202020204" pitchFamily="34" charset="0"/>
              </a:rPr>
              <a:t> (AM), </a:t>
            </a:r>
            <a:r>
              <a:rPr lang="fr-FR" dirty="0">
                <a:latin typeface="Arial" panose="020B0604020202020204" pitchFamily="34" charset="0"/>
                <a:cs typeface="Arial" panose="020B0604020202020204" pitchFamily="34" charset="0"/>
                <a:hlinkClick r:id="rId5" tooltip="Gestion de fortune">
                  <a:extLst>
                    <a:ext uri="{A12FA001-AC4F-418D-AE19-62706E023703}">
                      <ahyp:hlinkClr xmlns:ahyp="http://schemas.microsoft.com/office/drawing/2018/hyperlinkcolor" val="tx"/>
                    </a:ext>
                  </a:extLst>
                </a:hlinkClick>
              </a:rPr>
              <a:t>gestion de fortune</a:t>
            </a:r>
            <a:r>
              <a:rPr lang="fr-FR" dirty="0">
                <a:latin typeface="Arial" panose="020B0604020202020204" pitchFamily="34" charset="0"/>
                <a:cs typeface="Arial" panose="020B0604020202020204" pitchFamily="34" charset="0"/>
              </a:rPr>
              <a:t> (WM), recherche sur l'investissement</a:t>
            </a:r>
            <a:endParaRPr lang="fr-CH" dirty="0">
              <a:latin typeface="Arial" panose="020B0604020202020204" pitchFamily="34" charset="0"/>
              <a:cs typeface="Arial" panose="020B0604020202020204" pitchFamily="34" charset="0"/>
              <a:hlinkClick r:id="rId6" tooltip="Bank of America">
                <a:extLst>
                  <a:ext uri="{A12FA001-AC4F-418D-AE19-62706E023703}">
                    <ahyp:hlinkClr xmlns:ahyp="http://schemas.microsoft.com/office/drawing/2018/hyperlinkcolor" val="tx"/>
                  </a:ext>
                </a:extLst>
              </a:hlinkClick>
            </a:endParaRPr>
          </a:p>
          <a:p>
            <a:pPr marL="0" indent="0">
              <a:buNone/>
            </a:pPr>
            <a:endParaRPr lang="fr-CH" dirty="0">
              <a:latin typeface="Arial" panose="020B0604020202020204" pitchFamily="34" charset="0"/>
              <a:cs typeface="Arial" panose="020B0604020202020204" pitchFamily="34" charset="0"/>
              <a:hlinkClick r:id="rId6" tooltip="Bank of America">
                <a:extLst>
                  <a:ext uri="{A12FA001-AC4F-418D-AE19-62706E023703}">
                    <ahyp:hlinkClr xmlns:ahyp="http://schemas.microsoft.com/office/drawing/2018/hyperlinkcolor" val="tx"/>
                  </a:ext>
                </a:extLst>
              </a:hlinkClick>
            </a:endParaRPr>
          </a:p>
          <a:p>
            <a:pPr marL="0" indent="0">
              <a:buNone/>
            </a:pPr>
            <a:r>
              <a:rPr lang="fr-CH" dirty="0">
                <a:latin typeface="Arial" panose="020B0604020202020204" pitchFamily="34" charset="0"/>
                <a:cs typeface="Arial" panose="020B0604020202020204" pitchFamily="34" charset="0"/>
                <a:hlinkClick r:id="rId6" tooltip="Bank of America">
                  <a:extLst>
                    <a:ext uri="{A12FA001-AC4F-418D-AE19-62706E023703}">
                      <ahyp:hlinkClr xmlns:ahyp="http://schemas.microsoft.com/office/drawing/2018/hyperlinkcolor" val="tx"/>
                    </a:ext>
                  </a:extLst>
                </a:hlinkClick>
              </a:rPr>
              <a:t>* Bank of America</a:t>
            </a:r>
            <a:r>
              <a:rPr lang="fr-CH"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hlinkClick r:id="rId7" tooltip="Barclays">
                  <a:extLst>
                    <a:ext uri="{A12FA001-AC4F-418D-AE19-62706E023703}">
                      <ahyp:hlinkClr xmlns:ahyp="http://schemas.microsoft.com/office/drawing/2018/hyperlinkcolor" val="tx"/>
                    </a:ext>
                  </a:extLst>
                </a:hlinkClick>
              </a:rPr>
              <a:t>Barclays</a:t>
            </a:r>
            <a:r>
              <a:rPr lang="fr-CH"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hlinkClick r:id="rId8" tooltip="Citigroup">
                  <a:extLst>
                    <a:ext uri="{A12FA001-AC4F-418D-AE19-62706E023703}">
                      <ahyp:hlinkClr xmlns:ahyp="http://schemas.microsoft.com/office/drawing/2018/hyperlinkcolor" val="tx"/>
                    </a:ext>
                  </a:extLst>
                </a:hlinkClick>
              </a:rPr>
              <a:t>Citigroup</a:t>
            </a:r>
            <a:r>
              <a:rPr lang="fr-CH"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hlinkClick r:id="rId9" tooltip="Crédit suisse">
                  <a:extLst>
                    <a:ext uri="{A12FA001-AC4F-418D-AE19-62706E023703}">
                      <ahyp:hlinkClr xmlns:ahyp="http://schemas.microsoft.com/office/drawing/2018/hyperlinkcolor" val="tx"/>
                    </a:ext>
                  </a:extLst>
                </a:hlinkClick>
              </a:rPr>
              <a:t>Crédit suisse</a:t>
            </a:r>
            <a:r>
              <a:rPr lang="fr-CH"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hlinkClick r:id="rId10" tooltip="Deutsche Bank">
                  <a:extLst>
                    <a:ext uri="{A12FA001-AC4F-418D-AE19-62706E023703}">
                      <ahyp:hlinkClr xmlns:ahyp="http://schemas.microsoft.com/office/drawing/2018/hyperlinkcolor" val="tx"/>
                    </a:ext>
                  </a:extLst>
                </a:hlinkClick>
              </a:rPr>
              <a:t>Deutsche Bank</a:t>
            </a:r>
            <a:r>
              <a:rPr lang="fr-CH"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hlinkClick r:id="rId11" tooltip="Goldman Sachs">
                  <a:extLst>
                    <a:ext uri="{A12FA001-AC4F-418D-AE19-62706E023703}">
                      <ahyp:hlinkClr xmlns:ahyp="http://schemas.microsoft.com/office/drawing/2018/hyperlinkcolor" val="tx"/>
                    </a:ext>
                  </a:extLst>
                </a:hlinkClick>
              </a:rPr>
              <a:t>Goldman Sachs</a:t>
            </a:r>
            <a:r>
              <a:rPr lang="fr-CH" dirty="0">
                <a:latin typeface="Arial" panose="020B0604020202020204" pitchFamily="34" charset="0"/>
                <a:cs typeface="Arial" panose="020B0604020202020204" pitchFamily="34" charset="0"/>
              </a:rPr>
              <a:t>, </a:t>
            </a:r>
            <a:r>
              <a:rPr lang="fr-CH" dirty="0" err="1">
                <a:latin typeface="Arial" panose="020B0604020202020204" pitchFamily="34" charset="0"/>
                <a:cs typeface="Arial" panose="020B0604020202020204" pitchFamily="34" charset="0"/>
                <a:hlinkClick r:id="rId12" tooltip="JPMorgan Chase">
                  <a:extLst>
                    <a:ext uri="{A12FA001-AC4F-418D-AE19-62706E023703}">
                      <ahyp:hlinkClr xmlns:ahyp="http://schemas.microsoft.com/office/drawing/2018/hyperlinkcolor" val="tx"/>
                    </a:ext>
                  </a:extLst>
                </a:hlinkClick>
              </a:rPr>
              <a:t>JPMorgan</a:t>
            </a:r>
            <a:r>
              <a:rPr lang="fr-CH" dirty="0">
                <a:latin typeface="Arial" panose="020B0604020202020204" pitchFamily="34" charset="0"/>
                <a:cs typeface="Arial" panose="020B0604020202020204" pitchFamily="34" charset="0"/>
                <a:hlinkClick r:id="rId12" tooltip="JPMorgan Chase">
                  <a:extLst>
                    <a:ext uri="{A12FA001-AC4F-418D-AE19-62706E023703}">
                      <ahyp:hlinkClr xmlns:ahyp="http://schemas.microsoft.com/office/drawing/2018/hyperlinkcolor" val="tx"/>
                    </a:ext>
                  </a:extLst>
                </a:hlinkClick>
              </a:rPr>
              <a:t> Chase</a:t>
            </a:r>
            <a:r>
              <a:rPr lang="fr-CH"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hlinkClick r:id="rId13" tooltip="Morgan Stanley">
                  <a:extLst>
                    <a:ext uri="{A12FA001-AC4F-418D-AE19-62706E023703}">
                      <ahyp:hlinkClr xmlns:ahyp="http://schemas.microsoft.com/office/drawing/2018/hyperlinkcolor" val="tx"/>
                    </a:ext>
                  </a:extLst>
                </a:hlinkClick>
              </a:rPr>
              <a:t>Morgan Stanley</a:t>
            </a:r>
            <a:r>
              <a:rPr lang="fr-CH"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hlinkClick r:id="rId14" tooltip="UBS">
                  <a:extLst>
                    <a:ext uri="{A12FA001-AC4F-418D-AE19-62706E023703}">
                      <ahyp:hlinkClr xmlns:ahyp="http://schemas.microsoft.com/office/drawing/2018/hyperlinkcolor" val="tx"/>
                    </a:ext>
                  </a:extLst>
                </a:hlinkClick>
              </a:rPr>
              <a:t>UBS</a:t>
            </a:r>
            <a:endParaRPr lang="fr-CH" dirty="0">
              <a:latin typeface="Arial" panose="020B0604020202020204" pitchFamily="34" charset="0"/>
              <a:cs typeface="Arial" panose="020B0604020202020204" pitchFamily="34" charset="0"/>
            </a:endParaRPr>
          </a:p>
          <a:p>
            <a:pPr marL="0" indent="0">
              <a:buNone/>
            </a:pPr>
            <a:endParaRPr lang="fr-CH" b="1" dirty="0">
              <a:latin typeface="Arial" panose="020B0604020202020204" pitchFamily="34" charset="0"/>
              <a:cs typeface="Arial" panose="020B0604020202020204" pitchFamily="34" charset="0"/>
            </a:endParaRPr>
          </a:p>
          <a:p>
            <a:pPr marL="0" indent="0">
              <a:buNone/>
            </a:pPr>
            <a:endParaRPr lang="fr-CH"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685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8BD2C8-5C76-2E58-DF2C-6BAFBCB6EF5D}"/>
              </a:ext>
            </a:extLst>
          </p:cNvPr>
          <p:cNvSpPr>
            <a:spLocks noGrp="1"/>
          </p:cNvSpPr>
          <p:nvPr>
            <p:ph idx="1"/>
          </p:nvPr>
        </p:nvSpPr>
        <p:spPr>
          <a:xfrm>
            <a:off x="0" y="0"/>
            <a:ext cx="12192000" cy="6858000"/>
          </a:xfrm>
        </p:spPr>
        <p:txBody>
          <a:bodyPr>
            <a:noAutofit/>
          </a:bodyPr>
          <a:lstStyle/>
          <a:p>
            <a:pPr marL="0" indent="0" algn="ctr">
              <a:buNone/>
            </a:pPr>
            <a:r>
              <a:rPr lang="fr-FR" dirty="0">
                <a:latin typeface="Arial" panose="020B0604020202020204" pitchFamily="34" charset="0"/>
                <a:cs typeface="Arial" panose="020B0604020202020204" pitchFamily="34" charset="0"/>
              </a:rPr>
              <a:t>	Place financière suisse	 : les banques</a:t>
            </a:r>
          </a:p>
          <a:p>
            <a:pPr marL="0" indent="0">
              <a:buNone/>
            </a:pPr>
            <a:r>
              <a:rPr lang="fr-FR" dirty="0">
                <a:latin typeface="Arial" panose="020B0604020202020204" pitchFamily="34" charset="0"/>
                <a:cs typeface="Arial" panose="020B0604020202020204" pitchFamily="34" charset="0"/>
              </a:rPr>
              <a:t>		  			</a:t>
            </a:r>
            <a:r>
              <a:rPr lang="fr-FR" u="sng" dirty="0">
                <a:latin typeface="Arial" panose="020B0604020202020204" pitchFamily="34" charset="0"/>
                <a:cs typeface="Arial" panose="020B0604020202020204" pitchFamily="34" charset="0"/>
              </a:rPr>
              <a:t>1990</a:t>
            </a:r>
            <a:r>
              <a:rPr lang="fr-FR" dirty="0">
                <a:latin typeface="Arial" panose="020B0604020202020204" pitchFamily="34" charset="0"/>
                <a:cs typeface="Arial" panose="020B0604020202020204" pitchFamily="34" charset="0"/>
              </a:rPr>
              <a:t>	 		</a:t>
            </a:r>
            <a:r>
              <a:rPr lang="fr-FR" u="sng" dirty="0">
                <a:latin typeface="Arial" panose="020B0604020202020204" pitchFamily="34" charset="0"/>
                <a:cs typeface="Arial" panose="020B0604020202020204" pitchFamily="34" charset="0"/>
              </a:rPr>
              <a:t>2021</a:t>
            </a:r>
            <a:r>
              <a:rPr lang="fr-FR" dirty="0">
                <a:latin typeface="Arial" panose="020B0604020202020204" pitchFamily="34" charset="0"/>
                <a:cs typeface="Arial" panose="020B0604020202020204" pitchFamily="34" charset="0"/>
              </a:rPr>
              <a:t>			</a:t>
            </a:r>
            <a:r>
              <a:rPr lang="fr-FR" u="sng" dirty="0">
                <a:latin typeface="Arial" panose="020B0604020202020204" pitchFamily="34" charset="0"/>
                <a:cs typeface="Arial" panose="020B0604020202020204" pitchFamily="34" charset="0"/>
              </a:rPr>
              <a:t>2024</a:t>
            </a:r>
            <a:r>
              <a:rPr lang="fr-FR" dirty="0">
                <a:latin typeface="Arial" panose="020B0604020202020204" pitchFamily="34" charset="0"/>
                <a:cs typeface="Arial" panose="020B0604020202020204" pitchFamily="34" charset="0"/>
              </a:rPr>
              <a:t> ?</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emplois 			      120000		        91000		       81000</a:t>
            </a:r>
          </a:p>
          <a:p>
            <a:pPr marL="0" indent="0">
              <a:buNone/>
            </a:pPr>
            <a:r>
              <a:rPr lang="fr-FR" dirty="0">
                <a:latin typeface="Arial" panose="020B0604020202020204" pitchFamily="34" charset="0"/>
                <a:cs typeface="Arial" panose="020B0604020202020204" pitchFamily="34" charset="0"/>
              </a:rPr>
              <a:t> </a:t>
            </a:r>
          </a:p>
          <a:p>
            <a:pPr marL="0" indent="0">
              <a:buNone/>
            </a:pPr>
            <a:r>
              <a:rPr lang="fr-FR" dirty="0">
                <a:latin typeface="Arial" panose="020B0604020202020204" pitchFamily="34" charset="0"/>
                <a:cs typeface="Arial" panose="020B0604020202020204" pitchFamily="34" charset="0"/>
              </a:rPr>
              <a:t>biodiversité (recentrement </a:t>
            </a:r>
            <a:r>
              <a:rPr lang="fr-FR" i="1" dirty="0" err="1">
                <a:latin typeface="Arial" panose="020B0604020202020204" pitchFamily="34" charset="0"/>
                <a:cs typeface="Arial" panose="020B0604020202020204" pitchFamily="34" charset="0"/>
              </a:rPr>
              <a:t>private</a:t>
            </a:r>
            <a:r>
              <a:rPr lang="fr-FR" i="1" dirty="0">
                <a:latin typeface="Arial" panose="020B0604020202020204" pitchFamily="34" charset="0"/>
                <a:cs typeface="Arial" panose="020B0604020202020204" pitchFamily="34" charset="0"/>
              </a:rPr>
              <a:t> </a:t>
            </a:r>
            <a:r>
              <a:rPr lang="fr-FR" i="1" dirty="0" err="1">
                <a:latin typeface="Arial" panose="020B0604020202020204" pitchFamily="34" charset="0"/>
                <a:cs typeface="Arial" panose="020B0604020202020204" pitchFamily="34" charset="0"/>
              </a:rPr>
              <a:t>banking</a:t>
            </a:r>
            <a:r>
              <a:rPr lang="fr-FR" dirty="0">
                <a:latin typeface="Arial" panose="020B0604020202020204" pitchFamily="34" charset="0"/>
                <a:cs typeface="Arial" panose="020B0604020202020204" pitchFamily="34" charset="0"/>
              </a:rPr>
              <a:t>) :</a:t>
            </a:r>
          </a:p>
          <a:p>
            <a:pPr marL="0" indent="0">
              <a:buNone/>
            </a:pPr>
            <a:r>
              <a:rPr lang="fr-FR" dirty="0">
                <a:latin typeface="Arial" panose="020B0604020202020204" pitchFamily="34" charset="0"/>
                <a:cs typeface="Arial" panose="020B0604020202020204" pitchFamily="34" charset="0"/>
              </a:rPr>
              <a:t>banques (env.)			   650			   320			</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Compétitivité :</a:t>
            </a:r>
          </a:p>
          <a:p>
            <a:pPr marL="0" indent="0">
              <a:buNone/>
            </a:pPr>
            <a:r>
              <a:rPr lang="fr-FR" dirty="0">
                <a:latin typeface="Arial" panose="020B0604020202020204" pitchFamily="34" charset="0"/>
                <a:cs typeface="Arial" panose="020B0604020202020204" pitchFamily="34" charset="0"/>
              </a:rPr>
              <a:t>						    </a:t>
            </a:r>
            <a:r>
              <a:rPr lang="fr-FR" u="sng" dirty="0">
                <a:latin typeface="Arial" panose="020B0604020202020204" pitchFamily="34" charset="0"/>
                <a:cs typeface="Arial" panose="020B0604020202020204" pitchFamily="34" charset="0"/>
              </a:rPr>
              <a:t>2007</a:t>
            </a:r>
          </a:p>
          <a:p>
            <a:pPr marL="0" indent="0">
              <a:buNone/>
            </a:pPr>
            <a:r>
              <a:rPr lang="fr-FR" dirty="0">
                <a:latin typeface="Arial" panose="020B0604020202020204" pitchFamily="34" charset="0"/>
                <a:cs typeface="Arial" panose="020B0604020202020204" pitchFamily="34" charset="0"/>
              </a:rPr>
              <a:t>Zurich, Genève		         top </a:t>
            </a:r>
            <a:r>
              <a:rPr lang="fr-FR" dirty="0" err="1">
                <a:latin typeface="Arial" panose="020B0604020202020204" pitchFamily="34" charset="0"/>
                <a:cs typeface="Arial" panose="020B0604020202020204" pitchFamily="34" charset="0"/>
              </a:rPr>
              <a:t>ten</a:t>
            </a:r>
            <a:r>
              <a:rPr lang="fr-FR" dirty="0">
                <a:latin typeface="Arial" panose="020B0604020202020204" pitchFamily="34" charset="0"/>
                <a:cs typeface="Arial" panose="020B0604020202020204" pitchFamily="34" charset="0"/>
              </a:rPr>
              <a:t>    5 ; 7 	 20,23	          </a:t>
            </a:r>
            <a:r>
              <a:rPr lang="fr-FR" dirty="0">
                <a:highlight>
                  <a:srgbClr val="FF0000"/>
                </a:highlight>
                <a:latin typeface="Arial" panose="020B0604020202020204" pitchFamily="34" charset="0"/>
                <a:cs typeface="Arial" panose="020B0604020202020204" pitchFamily="34" charset="0"/>
              </a:rPr>
              <a:t>out</a:t>
            </a:r>
          </a:p>
          <a:p>
            <a:pPr marL="0" indent="0">
              <a:buNone/>
            </a:pPr>
            <a:r>
              <a:rPr lang="fr-FR" dirty="0">
                <a:latin typeface="Arial" panose="020B0604020202020204" pitchFamily="34" charset="0"/>
                <a:cs typeface="Arial" panose="020B0604020202020204" pitchFamily="34" charset="0"/>
              </a:rPr>
              <a:t>Asie, Hong Kong, off shore no1</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								</a:t>
            </a:r>
          </a:p>
          <a:p>
            <a:pPr marL="0" indent="0">
              <a:buNone/>
            </a:pPr>
            <a:r>
              <a:rPr lang="fr-FR" dirty="0">
                <a:latin typeface="Arial" panose="020B0604020202020204" pitchFamily="34" charset="0"/>
                <a:cs typeface="Arial" panose="020B0604020202020204" pitchFamily="34" charset="0"/>
              </a:rPr>
              <a:t>		</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166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8E13C-F3F9-BFAF-A28C-557D5CDC7E02}"/>
              </a:ext>
            </a:extLst>
          </p:cNvPr>
          <p:cNvSpPr>
            <a:spLocks noGrp="1"/>
          </p:cNvSpPr>
          <p:nvPr>
            <p:ph type="title"/>
          </p:nvPr>
        </p:nvSpPr>
        <p:spPr>
          <a:xfrm>
            <a:off x="838200" y="365125"/>
            <a:ext cx="10515600" cy="777875"/>
          </a:xfrm>
        </p:spPr>
        <p:txBody>
          <a:bodyPr>
            <a:normAutofit fontScale="90000"/>
          </a:bodyPr>
          <a:lstStyle/>
          <a:p>
            <a:pPr algn="ctr"/>
            <a:br>
              <a:rPr lang="fr-FR" dirty="0"/>
            </a:br>
            <a:r>
              <a:rPr lang="fr-FR" sz="3100" dirty="0">
                <a:latin typeface="Arial" panose="020B0604020202020204" pitchFamily="34" charset="0"/>
                <a:cs typeface="Arial" panose="020B0604020202020204" pitchFamily="34" charset="0"/>
              </a:rPr>
              <a:t>Principales banques suisses</a:t>
            </a:r>
            <a:br>
              <a:rPr lang="fr-FR" sz="3100" dirty="0">
                <a:latin typeface="Arial" panose="020B0604020202020204" pitchFamily="34" charset="0"/>
                <a:cs typeface="Arial" panose="020B0604020202020204" pitchFamily="34" charset="0"/>
              </a:rPr>
            </a:br>
            <a:r>
              <a:rPr lang="fr-FR" sz="2000" i="1" dirty="0">
                <a:latin typeface="Arial" panose="020B0604020202020204" pitchFamily="34" charset="0"/>
                <a:cs typeface="Arial" panose="020B0604020202020204" pitchFamily="34" charset="0"/>
              </a:rPr>
              <a:t>Cf. </a:t>
            </a:r>
            <a:r>
              <a:rPr lang="fr-CH" sz="2000" i="1" kern="1800" dirty="0">
                <a:effectLst/>
                <a:latin typeface="Arial" panose="020B0604020202020204" pitchFamily="34" charset="0"/>
                <a:ea typeface="Times New Roman" panose="02020603050405020304" pitchFamily="18" charset="0"/>
                <a:cs typeface="Arial" panose="020B0604020202020204" pitchFamily="34" charset="0"/>
              </a:rPr>
              <a:t>Le temps Sébastien Ruche  </a:t>
            </a:r>
            <a:r>
              <a:rPr lang="fr-CH" sz="2000" i="1" dirty="0">
                <a:effectLst/>
                <a:latin typeface="Arial" panose="020B0604020202020204" pitchFamily="34" charset="0"/>
                <a:ea typeface="Times New Roman" panose="02020603050405020304" pitchFamily="18" charset="0"/>
                <a:cs typeface="Arial" panose="020B0604020202020204" pitchFamily="34" charset="0"/>
              </a:rPr>
              <a:t>5 avril 2023</a:t>
            </a:r>
            <a:br>
              <a:rPr lang="fr-CH" sz="1800" dirty="0">
                <a:effectLst/>
                <a:latin typeface="Arial" panose="020B0604020202020204" pitchFamily="34" charset="0"/>
                <a:ea typeface="Calibri" panose="020F0502020204030204" pitchFamily="34" charset="0"/>
                <a:cs typeface="Arial" panose="020B0604020202020204" pitchFamily="34" charset="0"/>
              </a:rPr>
            </a:br>
            <a:endParaRPr lang="fr-CH" dirty="0">
              <a:latin typeface="Arial" panose="020B0604020202020204" pitchFamily="34" charset="0"/>
              <a:cs typeface="Arial" panose="020B0604020202020204" pitchFamily="34" charset="0"/>
            </a:endParaRPr>
          </a:p>
        </p:txBody>
      </p:sp>
      <p:pic>
        <p:nvPicPr>
          <p:cNvPr id="4" name="Espace réservé du contenu 3" descr="Une image contenant table&#10;&#10;Description générée automatiquement">
            <a:hlinkClick r:id="rId2"/>
            <a:extLst>
              <a:ext uri="{FF2B5EF4-FFF2-40B4-BE49-F238E27FC236}">
                <a16:creationId xmlns:a16="http://schemas.microsoft.com/office/drawing/2014/main" id="{0B3A8D56-7581-31D7-1600-E10E7639E30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082" y="1142999"/>
            <a:ext cx="12056917" cy="5839691"/>
          </a:xfrm>
          <a:prstGeom prst="rect">
            <a:avLst/>
          </a:prstGeom>
          <a:noFill/>
          <a:ln>
            <a:noFill/>
          </a:ln>
        </p:spPr>
      </p:pic>
    </p:spTree>
    <p:extLst>
      <p:ext uri="{BB962C8B-B14F-4D97-AF65-F5344CB8AC3E}">
        <p14:creationId xmlns:p14="http://schemas.microsoft.com/office/powerpoint/2010/main" val="3710146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F2287A-34D2-51B9-6D1B-E0CD1DC9D30F}"/>
              </a:ext>
            </a:extLst>
          </p:cNvPr>
          <p:cNvSpPr>
            <a:spLocks noGrp="1"/>
          </p:cNvSpPr>
          <p:nvPr>
            <p:ph idx="1"/>
          </p:nvPr>
        </p:nvSpPr>
        <p:spPr>
          <a:xfrm>
            <a:off x="0" y="0"/>
            <a:ext cx="12192000" cy="6858000"/>
          </a:xfrm>
        </p:spPr>
        <p:txBody>
          <a:bodyPr>
            <a:noAutofit/>
          </a:bodyPr>
          <a:lstStyle/>
          <a:p>
            <a:pPr marL="0" indent="0" algn="just">
              <a:lnSpc>
                <a:spcPct val="107000"/>
              </a:lnSpc>
              <a:spcAft>
                <a:spcPts val="800"/>
              </a:spcAft>
              <a:buNone/>
            </a:pPr>
            <a:r>
              <a:rPr lang="fr-CH" sz="2000" b="1" kern="1800" dirty="0">
                <a:effectLst/>
                <a:latin typeface="Arial" panose="020B0604020202020204" pitchFamily="34" charset="0"/>
                <a:ea typeface="Times New Roman" panose="02020603050405020304" pitchFamily="18" charset="0"/>
                <a:cs typeface="Arial" panose="020B0604020202020204" pitchFamily="34" charset="0"/>
              </a:rPr>
              <a:t>Le Temps (ATF), </a:t>
            </a:r>
            <a:r>
              <a:rPr lang="fr-CH" sz="2000" b="1" kern="0" dirty="0">
                <a:effectLst/>
                <a:latin typeface="Arial" panose="020B0604020202020204" pitchFamily="34" charset="0"/>
                <a:ea typeface="Times New Roman" panose="02020603050405020304" pitchFamily="18" charset="0"/>
                <a:cs typeface="Arial" panose="020B0604020202020204" pitchFamily="34" charset="0"/>
              </a:rPr>
              <a:t>17 mai 2023 </a:t>
            </a:r>
            <a:r>
              <a:rPr lang="fr-CH" sz="2000" b="1" kern="1800" dirty="0">
                <a:effectLst/>
                <a:latin typeface="Arial" panose="020B0604020202020204" pitchFamily="34" charset="0"/>
                <a:ea typeface="Times New Roman" panose="02020603050405020304" pitchFamily="18" charset="0"/>
                <a:cs typeface="Arial" panose="020B0604020202020204" pitchFamily="34" charset="0"/>
              </a:rPr>
              <a:t>CS apporte un gain comptable de $ 35 milliards à UBS  </a:t>
            </a:r>
            <a:r>
              <a:rPr lang="fr-CH" sz="2000" kern="0" dirty="0">
                <a:effectLst/>
                <a:latin typeface="Arial" panose="020B0604020202020204" pitchFamily="34" charset="0"/>
                <a:ea typeface="Times New Roman" panose="02020603050405020304" pitchFamily="18" charset="0"/>
                <a:cs typeface="Arial" panose="020B0604020202020204" pitchFamily="34" charset="0"/>
              </a:rPr>
              <a:t>(doc envoyés aux autorités américaines)</a:t>
            </a:r>
            <a:endParaRPr lang="fr-CH"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fr-CH" sz="2000" kern="0" dirty="0" err="1">
                <a:effectLst/>
                <a:latin typeface="Arial" panose="020B0604020202020204" pitchFamily="34" charset="0"/>
                <a:ea typeface="Times New Roman" panose="02020603050405020304" pitchFamily="18" charset="0"/>
                <a:cs typeface="Arial" panose="020B0604020202020204" pitchFamily="34" charset="0"/>
              </a:rPr>
              <a:t>negative</a:t>
            </a:r>
            <a:r>
              <a:rPr lang="fr-CH" sz="2000" kern="0" dirty="0">
                <a:effectLst/>
                <a:latin typeface="Arial" panose="020B0604020202020204" pitchFamily="34" charset="0"/>
                <a:ea typeface="Times New Roman" panose="02020603050405020304" pitchFamily="18" charset="0"/>
                <a:cs typeface="Arial" panose="020B0604020202020204" pitchFamily="34" charset="0"/>
              </a:rPr>
              <a:t> goodwill : rachat prix inférieur valeur actifs (UBS 35 milliards reçus / 3 milliards dépensés) </a:t>
            </a:r>
            <a:endParaRPr lang="fr-CH"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fr-CH" sz="2000" kern="0" dirty="0">
                <a:effectLst/>
                <a:latin typeface="Arial" panose="020B0604020202020204" pitchFamily="34" charset="0"/>
                <a:ea typeface="Times New Roman" panose="02020603050405020304" pitchFamily="18" charset="0"/>
                <a:cs typeface="Arial" panose="020B0604020202020204" pitchFamily="34" charset="0"/>
              </a:rPr>
              <a:t>goodwill : valeur d’éléments immatériels comme l’expérience du personnel ou la force de la marque.</a:t>
            </a:r>
            <a:endParaRPr lang="fr-CH"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fr-CH" sz="2000" kern="0" dirty="0">
                <a:effectLst/>
                <a:latin typeface="Arial" panose="020B0604020202020204" pitchFamily="34" charset="0"/>
                <a:ea typeface="Times New Roman" panose="02020603050405020304" pitchFamily="18" charset="0"/>
                <a:cs typeface="Arial" panose="020B0604020202020204" pitchFamily="34" charset="0"/>
              </a:rPr>
              <a:t>valeur comptable : 54 milliards fin mars (UBS : sauvetage organisé en 3 jours par les autorités fédérales, position de force d’UBS </a:t>
            </a:r>
          </a:p>
          <a:p>
            <a:pPr marL="0" indent="0" algn="just">
              <a:lnSpc>
                <a:spcPct val="107000"/>
              </a:lnSpc>
              <a:spcAft>
                <a:spcPts val="800"/>
              </a:spcAft>
              <a:buNone/>
            </a:pPr>
            <a:r>
              <a:rPr lang="fr-CH" sz="2000" kern="0" dirty="0">
                <a:latin typeface="Arial" panose="020B0604020202020204" pitchFamily="34" charset="0"/>
                <a:ea typeface="Times New Roman" panose="02020603050405020304" pitchFamily="18" charset="0"/>
                <a:cs typeface="Arial" panose="020B0604020202020204" pitchFamily="34" charset="0"/>
              </a:rPr>
              <a:t>g</a:t>
            </a:r>
            <a:r>
              <a:rPr lang="fr-CH" sz="2000" kern="0" dirty="0">
                <a:effectLst/>
                <a:latin typeface="Arial" panose="020B0604020202020204" pitchFamily="34" charset="0"/>
                <a:ea typeface="Times New Roman" panose="02020603050405020304" pitchFamily="18" charset="0"/>
                <a:cs typeface="Arial" panose="020B0604020202020204" pitchFamily="34" charset="0"/>
              </a:rPr>
              <a:t>ain comptable 34,8 milliards </a:t>
            </a:r>
            <a:r>
              <a:rPr lang="fr-CH" sz="2000" kern="0" dirty="0" err="1">
                <a:effectLst/>
                <a:latin typeface="Arial" panose="020B0604020202020204" pitchFamily="34" charset="0"/>
                <a:ea typeface="Times New Roman" panose="02020603050405020304" pitchFamily="18" charset="0"/>
                <a:cs typeface="Arial" panose="020B0604020202020204" pitchFamily="34" charset="0"/>
              </a:rPr>
              <a:t>yc</a:t>
            </a:r>
            <a:r>
              <a:rPr lang="fr-CH" sz="2000" kern="0" dirty="0">
                <a:effectLst/>
                <a:latin typeface="Arial" panose="020B0604020202020204" pitchFamily="34" charset="0"/>
                <a:ea typeface="Times New Roman" panose="02020603050405020304" pitchFamily="18" charset="0"/>
                <a:cs typeface="Arial" panose="020B0604020202020204" pitchFamily="34" charset="0"/>
              </a:rPr>
              <a:t> frais restructuration, baisses valeur d’actifs, provisions, 4 milliards litiges </a:t>
            </a:r>
            <a:endParaRPr lang="fr-CH"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fr-CH" sz="2000" b="1" kern="0" dirty="0">
                <a:effectLst/>
                <a:latin typeface="Arial" panose="020B0604020202020204" pitchFamily="34" charset="0"/>
                <a:ea typeface="Times New Roman" panose="02020603050405020304" pitchFamily="18" charset="0"/>
                <a:cs typeface="Arial" panose="020B0604020202020204" pitchFamily="34" charset="0"/>
              </a:rPr>
              <a:t>Effet unique sur bénéfice UBS : </a:t>
            </a:r>
            <a:r>
              <a:rPr lang="fr-CH" sz="2000" kern="0" dirty="0">
                <a:effectLst/>
                <a:latin typeface="Arial" panose="020B0604020202020204" pitchFamily="34" charset="0"/>
                <a:ea typeface="Times New Roman" panose="02020603050405020304" pitchFamily="18" charset="0"/>
                <a:cs typeface="Arial" panose="020B0604020202020204" pitchFamily="34" charset="0"/>
              </a:rPr>
              <a:t>25 avril UBS annonce gain matériel résultant goodwill négatif : 38,4 milliards dans résultats trimestriels (record battu banque occidentale : </a:t>
            </a:r>
            <a:r>
              <a:rPr lang="fr-CH" sz="2000" kern="0" dirty="0" err="1">
                <a:effectLst/>
                <a:latin typeface="Arial" panose="020B0604020202020204" pitchFamily="34" charset="0"/>
                <a:ea typeface="Times New Roman" panose="02020603050405020304" pitchFamily="18" charset="0"/>
                <a:cs typeface="Arial" panose="020B0604020202020204" pitchFamily="34" charset="0"/>
              </a:rPr>
              <a:t>JPMorgan</a:t>
            </a:r>
            <a:r>
              <a:rPr lang="fr-CH" sz="2000" kern="0" dirty="0">
                <a:effectLst/>
                <a:latin typeface="Arial" panose="020B0604020202020204" pitchFamily="34" charset="0"/>
                <a:ea typeface="Times New Roman" panose="02020603050405020304" pitchFamily="18" charset="0"/>
                <a:cs typeface="Arial" panose="020B0604020202020204" pitchFamily="34" charset="0"/>
              </a:rPr>
              <a:t> 14,3 milliards premier trimestre 2021, Bloomberg)</a:t>
            </a:r>
            <a:endParaRPr lang="fr-CH"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fr-CH" sz="2000" kern="0" dirty="0">
                <a:effectLst/>
                <a:latin typeface="Arial" panose="020B0604020202020204" pitchFamily="34" charset="0"/>
                <a:ea typeface="Times New Roman" panose="02020603050405020304" pitchFamily="18" charset="0"/>
                <a:cs typeface="Arial" panose="020B0604020202020204" pitchFamily="34" charset="0"/>
              </a:rPr>
              <a:t>UBS prévoit publier résultats deuxième trimestre 25 juillet, mais date pourrait changer selon date reprise effective CS</a:t>
            </a:r>
            <a:endParaRPr lang="fr-CH"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fr-CH" sz="2000" b="1" kern="0" dirty="0">
                <a:effectLst/>
                <a:latin typeface="Arial" panose="020B0604020202020204" pitchFamily="34" charset="0"/>
                <a:ea typeface="Times New Roman" panose="02020603050405020304" pitchFamily="18" charset="0"/>
                <a:cs typeface="Arial" panose="020B0604020202020204" pitchFamily="34" charset="0"/>
              </a:rPr>
              <a:t>Pur effet comptable </a:t>
            </a:r>
            <a:r>
              <a:rPr lang="fr-CH" sz="2000" kern="0" dirty="0">
                <a:effectLst/>
                <a:latin typeface="Arial" panose="020B0604020202020204" pitchFamily="34" charset="0"/>
                <a:ea typeface="Times New Roman" panose="02020603050405020304" pitchFamily="18" charset="0"/>
                <a:cs typeface="Arial" panose="020B0604020202020204" pitchFamily="34" charset="0"/>
              </a:rPr>
              <a:t>: un </a:t>
            </a:r>
            <a:r>
              <a:rPr lang="fr-CH" sz="2000" kern="0" dirty="0" err="1">
                <a:effectLst/>
                <a:latin typeface="Arial" panose="020B0604020202020204" pitchFamily="34" charset="0"/>
                <a:ea typeface="Times New Roman" panose="02020603050405020304" pitchFamily="18" charset="0"/>
                <a:cs typeface="Arial" panose="020B0604020202020204" pitchFamily="34" charset="0"/>
              </a:rPr>
              <a:t>negative</a:t>
            </a:r>
            <a:r>
              <a:rPr lang="fr-CH" sz="2000" kern="0" dirty="0">
                <a:effectLst/>
                <a:latin typeface="Arial" panose="020B0604020202020204" pitchFamily="34" charset="0"/>
                <a:ea typeface="Times New Roman" panose="02020603050405020304" pitchFamily="18" charset="0"/>
                <a:cs typeface="Arial" panose="020B0604020202020204" pitchFamily="34" charset="0"/>
              </a:rPr>
              <a:t> goodwill ne reflète pas de cash-flows, ou de flux de revenus.</a:t>
            </a:r>
            <a:endParaRPr lang="fr-CH" sz="20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fr-CH" sz="2000" kern="0" dirty="0">
                <a:effectLst/>
                <a:latin typeface="Arial" panose="020B0604020202020204" pitchFamily="34" charset="0"/>
                <a:ea typeface="Times New Roman" panose="02020603050405020304" pitchFamily="18" charset="0"/>
                <a:cs typeface="Arial" panose="020B0604020202020204" pitchFamily="34" charset="0"/>
              </a:rPr>
              <a:t>Feu vert SEC reçu, feu vert CE attendu 7 juin. </a:t>
            </a:r>
            <a:endParaRPr lang="fr-CH"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669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139861C-5610-9E1F-6C3D-B4EC9CD27157}"/>
              </a:ext>
            </a:extLst>
          </p:cNvPr>
          <p:cNvSpPr>
            <a:spLocks noGrp="1"/>
          </p:cNvSpPr>
          <p:nvPr>
            <p:ph type="subTitle" idx="1"/>
          </p:nvPr>
        </p:nvSpPr>
        <p:spPr>
          <a:xfrm>
            <a:off x="-100361" y="0"/>
            <a:ext cx="12292361" cy="6858000"/>
          </a:xfrm>
        </p:spPr>
        <p:txBody>
          <a:bodyPr>
            <a:normAutofit/>
          </a:bodyPr>
          <a:lstStyle/>
          <a:p>
            <a:endParaRPr lang="fr-FR" sz="2800" dirty="0"/>
          </a:p>
          <a:p>
            <a:r>
              <a:rPr lang="fr-FR" sz="2800" b="1" dirty="0"/>
              <a:t>Crédit Suisse Groupe AG</a:t>
            </a:r>
          </a:p>
          <a:p>
            <a:r>
              <a:rPr lang="fr-FR" sz="2800" i="1" dirty="0"/>
              <a:t>faux-frère : un problème de culture </a:t>
            </a:r>
          </a:p>
          <a:p>
            <a:endParaRPr lang="fr-FR" sz="2800" dirty="0"/>
          </a:p>
          <a:p>
            <a:pPr algn="l"/>
            <a:r>
              <a:rPr lang="fr-FR" sz="2800" dirty="0"/>
              <a:t>Larousse : </a:t>
            </a:r>
            <a:r>
              <a:rPr lang="fr-FR" sz="2800" i="1" dirty="0"/>
              <a:t>qui trahit une cause, un proche ou un groupe, privilégie ses intérêts avant de penser aux conséquences de ses actes, finance per Se (Banque d’affaires) </a:t>
            </a:r>
          </a:p>
          <a:p>
            <a:pPr algn="just"/>
            <a:endParaRPr lang="fr-FR" sz="2800" i="1" dirty="0"/>
          </a:p>
          <a:p>
            <a:pPr algn="just"/>
            <a:r>
              <a:rPr lang="fr-FR" sz="2800" i="1" dirty="0"/>
              <a:t>Perspectives </a:t>
            </a:r>
            <a:r>
              <a:rPr lang="fr-FR" sz="2800" b="1" i="1" dirty="0"/>
              <a:t>classiques</a:t>
            </a:r>
            <a:r>
              <a:rPr lang="fr-FR" sz="2800" i="1" dirty="0"/>
              <a:t> (pseudo) libérales : </a:t>
            </a:r>
          </a:p>
          <a:p>
            <a:pPr algn="just"/>
            <a:r>
              <a:rPr lang="fr-FR" sz="2800" dirty="0"/>
              <a:t>Garantie </a:t>
            </a:r>
            <a:r>
              <a:rPr lang="fr-FR" sz="2800" i="1" dirty="0"/>
              <a:t>Conf</a:t>
            </a:r>
            <a:r>
              <a:rPr lang="fr-FR" sz="2800" dirty="0"/>
              <a:t> implicite : </a:t>
            </a:r>
            <a:r>
              <a:rPr lang="fr-FR" sz="2800" i="1" dirty="0"/>
              <a:t>BNS, PostFinance ; </a:t>
            </a:r>
            <a:r>
              <a:rPr lang="fr-FR" sz="2800" dirty="0"/>
              <a:t>explicite :</a:t>
            </a:r>
            <a:r>
              <a:rPr lang="fr-FR" sz="2800" i="1" dirty="0"/>
              <a:t> 100.000 – 125 % dépôts - 8 milliards ; </a:t>
            </a:r>
            <a:r>
              <a:rPr lang="fr-FR" sz="2800" dirty="0" err="1"/>
              <a:t>Too</a:t>
            </a:r>
            <a:r>
              <a:rPr lang="fr-FR" sz="2800" dirty="0"/>
              <a:t> Big To Fail : </a:t>
            </a:r>
            <a:r>
              <a:rPr lang="fr-FR" sz="2800" i="1" dirty="0"/>
              <a:t>UBS (CS), </a:t>
            </a:r>
            <a:r>
              <a:rPr lang="fr-FR" sz="2800" i="1" dirty="0" err="1"/>
              <a:t>Postfinance</a:t>
            </a:r>
            <a:r>
              <a:rPr lang="fr-FR" sz="2800" i="1" dirty="0"/>
              <a:t>, BCZ, Raiffeisen ; Cantons, dont BCZ, Ø BCV, BCG, BCVS ; </a:t>
            </a:r>
            <a:r>
              <a:rPr lang="fr-FR" sz="2800" dirty="0"/>
              <a:t>autres</a:t>
            </a:r>
            <a:r>
              <a:rPr lang="fr-FR" sz="2800" i="1" dirty="0"/>
              <a:t> </a:t>
            </a:r>
            <a:r>
              <a:rPr lang="fr-FR" sz="2800" dirty="0"/>
              <a:t>: 250 banques, dont</a:t>
            </a:r>
            <a:r>
              <a:rPr lang="fr-FR" sz="2800" i="1" dirty="0"/>
              <a:t> Julius </a:t>
            </a:r>
            <a:r>
              <a:rPr lang="fr-FR" sz="2800" i="1" dirty="0" err="1"/>
              <a:t>Bär</a:t>
            </a:r>
            <a:r>
              <a:rPr lang="fr-FR" sz="2800" i="1" dirty="0"/>
              <a:t>, </a:t>
            </a:r>
            <a:r>
              <a:rPr lang="fr-FR" sz="2800" dirty="0"/>
              <a:t>privées dont </a:t>
            </a:r>
            <a:r>
              <a:rPr lang="fr-FR" sz="2800" i="1" dirty="0"/>
              <a:t>Pictet</a:t>
            </a:r>
          </a:p>
          <a:p>
            <a:pPr algn="just"/>
            <a:r>
              <a:rPr lang="fr-FR" sz="2800" i="1" dirty="0"/>
              <a:t>Perspectives </a:t>
            </a:r>
            <a:r>
              <a:rPr lang="fr-FR" sz="2800" b="1" i="1" dirty="0"/>
              <a:t>écosystémiques</a:t>
            </a:r>
            <a:r>
              <a:rPr lang="fr-FR" sz="2800" i="1" dirty="0"/>
              <a:t> : </a:t>
            </a:r>
          </a:p>
          <a:p>
            <a:pPr algn="just"/>
            <a:r>
              <a:rPr lang="fr-FR" sz="2800" i="1" dirty="0"/>
              <a:t>banque </a:t>
            </a:r>
            <a:r>
              <a:rPr lang="fr-FR" sz="2800" i="1" dirty="0" err="1"/>
              <a:t>risique</a:t>
            </a:r>
            <a:r>
              <a:rPr lang="fr-FR" sz="2800" i="1" dirty="0"/>
              <a:t> systémique : leurre / écosystèmes économico-financiers. Réalité</a:t>
            </a:r>
          </a:p>
          <a:p>
            <a:pPr algn="just"/>
            <a:r>
              <a:rPr lang="fr-FR" sz="2800" i="1" dirty="0"/>
              <a:t> Zurich, Suisse, Etats-Unis-monde, zone euro, BRICS, écosystème-Terre </a:t>
            </a:r>
          </a:p>
        </p:txBody>
      </p:sp>
      <p:pic>
        <p:nvPicPr>
          <p:cNvPr id="1026" name="Picture 2" descr="illustration de Crédit suisse">
            <a:extLst>
              <a:ext uri="{FF2B5EF4-FFF2-40B4-BE49-F238E27FC236}">
                <a16:creationId xmlns:a16="http://schemas.microsoft.com/office/drawing/2014/main" id="{F13CEE57-7096-1980-B653-32E459C7C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72" y="93510"/>
            <a:ext cx="2667000" cy="194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63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0B15F6-166D-E734-9BE3-BA322C6B5AAF}"/>
              </a:ext>
            </a:extLst>
          </p:cNvPr>
          <p:cNvSpPr>
            <a:spLocks noGrp="1"/>
          </p:cNvSpPr>
          <p:nvPr>
            <p:ph idx="1"/>
          </p:nvPr>
        </p:nvSpPr>
        <p:spPr>
          <a:xfrm>
            <a:off x="0" y="0"/>
            <a:ext cx="12015354" cy="7196328"/>
          </a:xfrm>
        </p:spPr>
        <p:txBody>
          <a:bodyPr>
            <a:noAutofit/>
          </a:bodyPr>
          <a:lstStyle/>
          <a:p>
            <a:pPr marL="0" indent="0" algn="ctr">
              <a:buNone/>
            </a:pPr>
            <a:r>
              <a:rPr lang="fr-FR" sz="2400" b="1" dirty="0">
                <a:latin typeface="Arial" panose="020B0604020202020204" pitchFamily="34" charset="0"/>
                <a:cs typeface="Arial" panose="020B0604020202020204" pitchFamily="34" charset="0"/>
              </a:rPr>
              <a:t>	Marché bancaire (Banques centrales, liquidités bancaires: </a:t>
            </a:r>
            <a:r>
              <a:rPr lang="fr-FR" sz="2400" b="1" i="1" u="sng" dirty="0">
                <a:latin typeface="Arial" panose="020B0604020202020204" pitchFamily="34" charset="0"/>
                <a:cs typeface="Arial" panose="020B0604020202020204" pitchFamily="34" charset="0"/>
              </a:rPr>
              <a:t>confiance</a:t>
            </a:r>
            <a:r>
              <a:rPr lang="fr-FR" sz="2400" b="1" dirty="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a:p>
            <a:pPr marL="0" indent="0">
              <a:buNone/>
            </a:pPr>
            <a:r>
              <a:rPr lang="fr-FR" sz="2400" b="1"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BNS</a:t>
            </a:r>
          </a:p>
          <a:p>
            <a:pPr marL="0" indent="0">
              <a:buNone/>
            </a:pPr>
            <a:r>
              <a:rPr lang="fr-FR" sz="2400" b="1" dirty="0">
                <a:latin typeface="Arial" panose="020B0604020202020204" pitchFamily="34" charset="0"/>
                <a:cs typeface="Arial" panose="020B0604020202020204" pitchFamily="34" charset="0"/>
              </a:rPr>
              <a:t>			</a:t>
            </a:r>
            <a:r>
              <a:rPr lang="fr-FR" sz="2400" dirty="0">
                <a:latin typeface="Arial" panose="020B0604020202020204" pitchFamily="34" charset="0"/>
                <a:cs typeface="Arial" panose="020B0604020202020204" pitchFamily="34" charset="0"/>
              </a:rPr>
              <a:t>BCV			</a:t>
            </a:r>
            <a:r>
              <a:rPr lang="fr-FR" sz="2400" dirty="0">
                <a:highlight>
                  <a:srgbClr val="FFFF00"/>
                </a:highlight>
                <a:latin typeface="Arial" panose="020B0604020202020204" pitchFamily="34" charset="0"/>
                <a:cs typeface="Arial" panose="020B0604020202020204" pitchFamily="34" charset="0"/>
              </a:rPr>
              <a:t>300</a:t>
            </a:r>
            <a:r>
              <a:rPr lang="fr-FR" sz="2400" dirty="0">
                <a:latin typeface="Arial" panose="020B0604020202020204" pitchFamily="34" charset="0"/>
                <a:cs typeface="Arial" panose="020B0604020202020204" pitchFamily="34" charset="0"/>
              </a:rPr>
              <a:t>   </a:t>
            </a:r>
            <a:r>
              <a:rPr lang="fr-FR" sz="2400" dirty="0">
                <a:highlight>
                  <a:srgbClr val="FFFF00"/>
                </a:highlight>
                <a:latin typeface="Arial" panose="020B0604020202020204" pitchFamily="34" charset="0"/>
                <a:cs typeface="Arial" panose="020B0604020202020204" pitchFamily="34" charset="0"/>
              </a:rPr>
              <a:t>300</a:t>
            </a:r>
            <a:r>
              <a:rPr lang="fr-FR" sz="2400" dirty="0">
                <a:latin typeface="Arial" panose="020B0604020202020204" pitchFamily="34" charset="0"/>
                <a:cs typeface="Arial" panose="020B0604020202020204" pitchFamily="34" charset="0"/>
              </a:rPr>
              <a:t>		     UBS</a:t>
            </a:r>
          </a:p>
          <a:p>
            <a:pPr marL="0" indent="0">
              <a:buNone/>
            </a:pPr>
            <a:r>
              <a:rPr lang="fr-FR" sz="2400" b="1" dirty="0">
                <a:latin typeface="Arial" panose="020B0604020202020204" pitchFamily="34" charset="0"/>
                <a:cs typeface="Arial" panose="020B0604020202020204" pitchFamily="34" charset="0"/>
              </a:rPr>
              <a:t>		     </a:t>
            </a:r>
            <a:r>
              <a:rPr lang="fr-FR" sz="2400" dirty="0">
                <a:highlight>
                  <a:srgbClr val="00FF00"/>
                </a:highlight>
                <a:latin typeface="Arial" panose="020B0604020202020204" pitchFamily="34" charset="0"/>
                <a:cs typeface="Arial" panose="020B0604020202020204" pitchFamily="34" charset="0"/>
              </a:rPr>
              <a:t>400</a:t>
            </a:r>
            <a:r>
              <a:rPr lang="fr-FR" sz="2400" b="1" dirty="0">
                <a:latin typeface="Arial" panose="020B0604020202020204" pitchFamily="34" charset="0"/>
                <a:cs typeface="Arial" panose="020B0604020202020204" pitchFamily="34" charset="0"/>
              </a:rPr>
              <a:t>        </a:t>
            </a:r>
            <a:r>
              <a:rPr lang="fr-FR" sz="2400" dirty="0">
                <a:highlight>
                  <a:srgbClr val="FFFF00"/>
                </a:highlight>
                <a:latin typeface="Arial" panose="020B0604020202020204" pitchFamily="34" charset="0"/>
                <a:cs typeface="Arial" panose="020B0604020202020204" pitchFamily="34" charset="0"/>
              </a:rPr>
              <a:t>100</a:t>
            </a:r>
            <a:r>
              <a:rPr lang="fr-FR" sz="2400" dirty="0">
                <a:latin typeface="Arial" panose="020B0604020202020204" pitchFamily="34" charset="0"/>
                <a:cs typeface="Arial" panose="020B0604020202020204" pitchFamily="34" charset="0"/>
              </a:rPr>
              <a:t>					</a:t>
            </a:r>
            <a:r>
              <a:rPr lang="fr-FR" sz="2400" dirty="0">
                <a:highlight>
                  <a:srgbClr val="00FF00"/>
                </a:highlight>
                <a:latin typeface="Arial" panose="020B0604020202020204" pitchFamily="34" charset="0"/>
                <a:cs typeface="Arial" panose="020B0604020202020204" pitchFamily="34" charset="0"/>
              </a:rPr>
              <a:t>600</a:t>
            </a:r>
            <a:r>
              <a:rPr lang="fr-FR" sz="2400" dirty="0">
                <a:latin typeface="Arial" panose="020B0604020202020204" pitchFamily="34" charset="0"/>
                <a:cs typeface="Arial" panose="020B0604020202020204" pitchFamily="34" charset="0"/>
              </a:rPr>
              <a:t>	</a:t>
            </a:r>
            <a:r>
              <a:rPr lang="fr-FR" sz="2400" dirty="0">
                <a:highlight>
                  <a:srgbClr val="FFFF00"/>
                </a:highlight>
                <a:latin typeface="Arial" panose="020B0604020202020204" pitchFamily="34" charset="0"/>
                <a:cs typeface="Arial" panose="020B0604020202020204" pitchFamily="34" charset="0"/>
              </a:rPr>
              <a:t>200</a:t>
            </a:r>
          </a:p>
          <a:p>
            <a:pPr marL="0" indent="0">
              <a:buNone/>
            </a:pPr>
            <a:r>
              <a:rPr lang="fr-FR" sz="2400" b="1" dirty="0">
                <a:latin typeface="Arial" panose="020B0604020202020204" pitchFamily="34" charset="0"/>
                <a:cs typeface="Arial" panose="020B0604020202020204" pitchFamily="34" charset="0"/>
              </a:rPr>
              <a:t>		   </a:t>
            </a:r>
            <a:r>
              <a:rPr lang="fr-FR" sz="2400" dirty="0">
                <a:highlight>
                  <a:srgbClr val="00FF00"/>
                </a:highlight>
                <a:latin typeface="Arial" panose="020B0604020202020204" pitchFamily="34" charset="0"/>
                <a:cs typeface="Arial" panose="020B0604020202020204" pitchFamily="34" charset="0"/>
              </a:rPr>
              <a:t>1000</a:t>
            </a:r>
            <a:r>
              <a:rPr lang="fr-FR" sz="2400" dirty="0">
                <a:latin typeface="Arial" panose="020B0604020202020204" pitchFamily="34" charset="0"/>
                <a:cs typeface="Arial" panose="020B0604020202020204" pitchFamily="34" charset="0"/>
              </a:rPr>
              <a:t>        600		            	         </a:t>
            </a:r>
            <a:r>
              <a:rPr lang="fr-FR" sz="2400" dirty="0">
                <a:highlight>
                  <a:srgbClr val="00FF00"/>
                </a:highlight>
                <a:latin typeface="Arial" panose="020B0604020202020204" pitchFamily="34" charset="0"/>
                <a:cs typeface="Arial" panose="020B0604020202020204" pitchFamily="34" charset="0"/>
              </a:rPr>
              <a:t>2000</a:t>
            </a:r>
            <a:r>
              <a:rPr lang="fr-FR" sz="2400" dirty="0">
                <a:latin typeface="Arial" panose="020B0604020202020204" pitchFamily="34" charset="0"/>
                <a:cs typeface="Arial" panose="020B0604020202020204" pitchFamily="34" charset="0"/>
              </a:rPr>
              <a:t>   3360</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			        684				         </a:t>
            </a:r>
            <a:r>
              <a:rPr lang="fr-FR" sz="2400" dirty="0">
                <a:highlight>
                  <a:srgbClr val="00FF00"/>
                </a:highlight>
                <a:latin typeface="Arial" panose="020B0604020202020204" pitchFamily="34" charset="0"/>
                <a:cs typeface="Arial" panose="020B0604020202020204" pitchFamily="34" charset="0"/>
              </a:rPr>
              <a:t>1000</a:t>
            </a:r>
            <a:r>
              <a:rPr lang="fr-FR" sz="2400" dirty="0">
                <a:latin typeface="Arial" panose="020B0604020202020204" pitchFamily="34" charset="0"/>
                <a:cs typeface="Arial" panose="020B0604020202020204" pitchFamily="34" charset="0"/>
              </a:rPr>
              <a:t>	  40</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Bobst</a:t>
            </a:r>
            <a:r>
              <a:rPr lang="fr-FR" sz="2400" dirty="0">
                <a:latin typeface="Arial" panose="020B0604020202020204" pitchFamily="34" charset="0"/>
                <a:cs typeface="Arial" panose="020B0604020202020204" pitchFamily="34" charset="0"/>
              </a:rPr>
              <a:t>		          16		Barbiers				  Decathlon</a:t>
            </a:r>
          </a:p>
          <a:p>
            <a:pPr marL="0" indent="0">
              <a:buNone/>
            </a:pPr>
            <a:r>
              <a:rPr lang="fr-FR" sz="2400" b="1" dirty="0">
                <a:latin typeface="Arial" panose="020B0604020202020204" pitchFamily="34" charset="0"/>
                <a:cs typeface="Arial" panose="020B0604020202020204" pitchFamily="34" charset="0"/>
              </a:rPr>
              <a:t>		</a:t>
            </a:r>
          </a:p>
          <a:p>
            <a:pPr marL="0" indent="0">
              <a:buNone/>
            </a:pPr>
            <a:r>
              <a:rPr lang="fr-FR" sz="2400" b="1" dirty="0">
                <a:latin typeface="Arial" panose="020B0604020202020204" pitchFamily="34" charset="0"/>
                <a:cs typeface="Arial" panose="020B0604020202020204" pitchFamily="34" charset="0"/>
              </a:rPr>
              <a:t>	      </a:t>
            </a:r>
            <a:r>
              <a:rPr lang="fr-FR" sz="2400" dirty="0">
                <a:highlight>
                  <a:srgbClr val="00FF00"/>
                </a:highlight>
                <a:latin typeface="Arial" panose="020B0604020202020204" pitchFamily="34" charset="0"/>
                <a:cs typeface="Arial" panose="020B0604020202020204" pitchFamily="34" charset="0"/>
              </a:rPr>
              <a:t>3600</a:t>
            </a:r>
            <a:r>
              <a:rPr lang="fr-FR" sz="2400" dirty="0">
                <a:latin typeface="Arial" panose="020B0604020202020204" pitchFamily="34" charset="0"/>
                <a:cs typeface="Arial" panose="020B0604020202020204" pitchFamily="34" charset="0"/>
              </a:rPr>
              <a:t>					</a:t>
            </a:r>
            <a:r>
              <a:rPr lang="fr-FR" sz="2400" dirty="0">
                <a:highlight>
                  <a:srgbClr val="00FF00"/>
                </a:highlight>
                <a:latin typeface="Arial" panose="020B0604020202020204" pitchFamily="34" charset="0"/>
                <a:cs typeface="Arial" panose="020B0604020202020204" pitchFamily="34" charset="0"/>
              </a:rPr>
              <a:t>400</a:t>
            </a:r>
            <a:r>
              <a:rPr lang="fr-FR" sz="2400" dirty="0">
                <a:latin typeface="Arial" panose="020B0604020202020204" pitchFamily="34" charset="0"/>
                <a:cs typeface="Arial" panose="020B0604020202020204" pitchFamily="34" charset="0"/>
              </a:rPr>
              <a:t>					</a:t>
            </a:r>
            <a:r>
              <a:rPr lang="fr-FR" sz="2400" dirty="0">
                <a:highlight>
                  <a:srgbClr val="00FF00"/>
                </a:highlight>
                <a:latin typeface="Arial" panose="020B0604020202020204" pitchFamily="34" charset="0"/>
                <a:cs typeface="Arial" panose="020B0604020202020204" pitchFamily="34" charset="0"/>
              </a:rPr>
              <a:t>1000</a:t>
            </a:r>
          </a:p>
          <a:p>
            <a:pPr marL="0" indent="0">
              <a:buNone/>
            </a:pPr>
            <a:endParaRPr lang="fr-FR" sz="2400" b="1" dirty="0">
              <a:latin typeface="Arial" panose="020B0604020202020204" pitchFamily="34" charset="0"/>
              <a:cs typeface="Arial" panose="020B0604020202020204" pitchFamily="34" charset="0"/>
            </a:endParaRPr>
          </a:p>
          <a:p>
            <a:pPr marL="0" indent="0">
              <a:buNone/>
            </a:pPr>
            <a:r>
              <a:rPr lang="fr-FR" sz="2400" b="1" dirty="0">
                <a:latin typeface="Arial" panose="020B0604020202020204" pitchFamily="34" charset="0"/>
                <a:cs typeface="Arial" panose="020B0604020202020204" pitchFamily="34" charset="0"/>
              </a:rPr>
              <a:t>BNS	        </a:t>
            </a:r>
            <a:r>
              <a:rPr lang="fr-FR" sz="2400" b="1" dirty="0" err="1">
                <a:latin typeface="Arial" panose="020B0604020202020204" pitchFamily="34" charset="0"/>
                <a:cs typeface="Arial" panose="020B0604020202020204" pitchFamily="34" charset="0"/>
              </a:rPr>
              <a:t>kryptos</a:t>
            </a:r>
            <a:r>
              <a:rPr lang="fr-FR" sz="2400" b="1" dirty="0">
                <a:latin typeface="Arial" panose="020B0604020202020204" pitchFamily="34" charset="0"/>
                <a:cs typeface="Arial" panose="020B0604020202020204" pitchFamily="34" charset="0"/>
              </a:rPr>
              <a:t>		FED	       gold   	      BCE	     CHINE    	         BCFR</a:t>
            </a:r>
          </a:p>
          <a:p>
            <a:pPr marL="0" indent="0">
              <a:buNone/>
            </a:pPr>
            <a:r>
              <a:rPr lang="fr-FR" sz="2400" dirty="0">
                <a:latin typeface="Arial" panose="020B0604020202020204" pitchFamily="34" charset="0"/>
                <a:cs typeface="Arial" panose="020B0604020202020204" pitchFamily="34" charset="0"/>
              </a:rPr>
              <a:t>CHF	      </a:t>
            </a:r>
            <a:r>
              <a:rPr lang="fr-FR" sz="2400" strike="dblStrike" dirty="0">
                <a:latin typeface="Arial" panose="020B0604020202020204" pitchFamily="34" charset="0"/>
                <a:cs typeface="Arial" panose="020B0604020202020204" pitchFamily="34" charset="0"/>
              </a:rPr>
              <a:t>monnaies</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Treasury</a:t>
            </a:r>
            <a:r>
              <a:rPr lang="fr-FR" sz="2400" dirty="0">
                <a:latin typeface="Arial" panose="020B0604020202020204" pitchFamily="34" charset="0"/>
                <a:cs typeface="Arial" panose="020B0604020202020204" pitchFamily="34" charset="0"/>
              </a:rPr>
              <a:t>   B. Woods	       Euro	       Yuan                rouble</a:t>
            </a:r>
          </a:p>
          <a:p>
            <a:pPr marL="0" indent="0">
              <a:buNone/>
            </a:pPr>
            <a:r>
              <a:rPr lang="fr-FR" sz="2400" dirty="0">
                <a:latin typeface="Arial" panose="020B0604020202020204" pitchFamily="34" charset="0"/>
                <a:cs typeface="Arial" panose="020B0604020202020204" pitchFamily="34" charset="0"/>
              </a:rPr>
              <a:t>				   $	        1971			        gold		gold</a:t>
            </a:r>
          </a:p>
        </p:txBody>
      </p:sp>
      <p:cxnSp>
        <p:nvCxnSpPr>
          <p:cNvPr id="4" name="Connecteur droit 3">
            <a:extLst>
              <a:ext uri="{FF2B5EF4-FFF2-40B4-BE49-F238E27FC236}">
                <a16:creationId xmlns:a16="http://schemas.microsoft.com/office/drawing/2014/main" id="{8EAC89B0-01B7-7592-983C-2300BED19FA6}"/>
              </a:ext>
            </a:extLst>
          </p:cNvPr>
          <p:cNvCxnSpPr/>
          <p:nvPr/>
        </p:nvCxnSpPr>
        <p:spPr>
          <a:xfrm flipH="1">
            <a:off x="5240482" y="1226129"/>
            <a:ext cx="19119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39B2B8B3-1903-246B-F7F9-387C13B4F582}"/>
              </a:ext>
            </a:extLst>
          </p:cNvPr>
          <p:cNvCxnSpPr/>
          <p:nvPr/>
        </p:nvCxnSpPr>
        <p:spPr>
          <a:xfrm flipH="1">
            <a:off x="2299855" y="1714501"/>
            <a:ext cx="19119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BBC78425-BAAD-E9EC-942C-180F6E28293E}"/>
              </a:ext>
            </a:extLst>
          </p:cNvPr>
          <p:cNvCxnSpPr/>
          <p:nvPr/>
        </p:nvCxnSpPr>
        <p:spPr>
          <a:xfrm flipH="1">
            <a:off x="8080664" y="1714501"/>
            <a:ext cx="19119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5F923D34-8D50-F7F8-67AE-AE6DC7688C0E}"/>
              </a:ext>
            </a:extLst>
          </p:cNvPr>
          <p:cNvCxnSpPr/>
          <p:nvPr/>
        </p:nvCxnSpPr>
        <p:spPr>
          <a:xfrm flipH="1">
            <a:off x="377536" y="3429000"/>
            <a:ext cx="19119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52B03028-9A50-4D26-379B-6546B2899B7B}"/>
              </a:ext>
            </a:extLst>
          </p:cNvPr>
          <p:cNvCxnSpPr/>
          <p:nvPr/>
        </p:nvCxnSpPr>
        <p:spPr>
          <a:xfrm flipH="1">
            <a:off x="5240482" y="3439391"/>
            <a:ext cx="19119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5232A0D-3391-584B-F42D-9CEA0274155D}"/>
              </a:ext>
            </a:extLst>
          </p:cNvPr>
          <p:cNvCxnSpPr/>
          <p:nvPr/>
        </p:nvCxnSpPr>
        <p:spPr>
          <a:xfrm flipH="1">
            <a:off x="9999518" y="3429000"/>
            <a:ext cx="19119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F7C83EDC-4513-117B-93DD-D250FBD1FF27}"/>
              </a:ext>
            </a:extLst>
          </p:cNvPr>
          <p:cNvCxnSpPr>
            <a:cxnSpLocks/>
          </p:cNvCxnSpPr>
          <p:nvPr/>
        </p:nvCxnSpPr>
        <p:spPr>
          <a:xfrm>
            <a:off x="6196446" y="1226129"/>
            <a:ext cx="0" cy="737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F97C0BC2-298C-38BB-3B71-968CA68FFB93}"/>
              </a:ext>
            </a:extLst>
          </p:cNvPr>
          <p:cNvCxnSpPr>
            <a:cxnSpLocks/>
          </p:cNvCxnSpPr>
          <p:nvPr/>
        </p:nvCxnSpPr>
        <p:spPr>
          <a:xfrm flipH="1">
            <a:off x="3231573" y="1963883"/>
            <a:ext cx="3464" cy="1278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64F0E352-0262-3E66-F4DD-43ACD2CEF541}"/>
              </a:ext>
            </a:extLst>
          </p:cNvPr>
          <p:cNvCxnSpPr>
            <a:cxnSpLocks/>
          </p:cNvCxnSpPr>
          <p:nvPr/>
        </p:nvCxnSpPr>
        <p:spPr>
          <a:xfrm>
            <a:off x="9064337" y="1714501"/>
            <a:ext cx="0" cy="1226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B0114992-D2B9-20DC-FFC5-016B4BB1976E}"/>
              </a:ext>
            </a:extLst>
          </p:cNvPr>
          <p:cNvCxnSpPr>
            <a:cxnSpLocks/>
          </p:cNvCxnSpPr>
          <p:nvPr/>
        </p:nvCxnSpPr>
        <p:spPr>
          <a:xfrm>
            <a:off x="10913919" y="3429000"/>
            <a:ext cx="0" cy="862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E92636D-1FD8-8630-2DF1-218465E7DD3B}"/>
              </a:ext>
            </a:extLst>
          </p:cNvPr>
          <p:cNvCxnSpPr>
            <a:cxnSpLocks/>
          </p:cNvCxnSpPr>
          <p:nvPr/>
        </p:nvCxnSpPr>
        <p:spPr>
          <a:xfrm>
            <a:off x="6196446" y="3429000"/>
            <a:ext cx="0" cy="862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8E07E87-AFE1-14EE-BD50-04BC0E16A120}"/>
              </a:ext>
            </a:extLst>
          </p:cNvPr>
          <p:cNvCxnSpPr>
            <a:cxnSpLocks/>
          </p:cNvCxnSpPr>
          <p:nvPr/>
        </p:nvCxnSpPr>
        <p:spPr>
          <a:xfrm>
            <a:off x="1343891" y="3439391"/>
            <a:ext cx="0" cy="8520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653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7920C2-9655-0DBB-0486-68FD2899B155}"/>
              </a:ext>
            </a:extLst>
          </p:cNvPr>
          <p:cNvSpPr>
            <a:spLocks noGrp="1"/>
          </p:cNvSpPr>
          <p:nvPr>
            <p:ph idx="1"/>
          </p:nvPr>
        </p:nvSpPr>
        <p:spPr>
          <a:xfrm>
            <a:off x="0" y="0"/>
            <a:ext cx="12192000" cy="6858000"/>
          </a:xfrm>
        </p:spPr>
        <p:txBody>
          <a:bodyPr vert="horz">
            <a:noAutofit/>
          </a:bodyPr>
          <a:lstStyle/>
          <a:p>
            <a:pPr marL="0" indent="0">
              <a:buNone/>
            </a:pPr>
            <a:r>
              <a:rPr lang="fr-FR" sz="2400" b="1" dirty="0">
                <a:latin typeface="Arial" panose="020B0604020202020204" pitchFamily="34" charset="0"/>
                <a:cs typeface="Arial" panose="020B0604020202020204" pitchFamily="34" charset="0"/>
              </a:rPr>
              <a:t>			   liquidités				bancaires		</a:t>
            </a:r>
          </a:p>
          <a:p>
            <a:pPr marL="0" indent="0" algn="just">
              <a:buNone/>
            </a:pPr>
            <a:endParaRPr lang="fr-CH" sz="2400" dirty="0">
              <a:latin typeface="Arial" panose="020B0604020202020204" pitchFamily="34" charset="0"/>
              <a:cs typeface="Arial" panose="020B0604020202020204" pitchFamily="34" charset="0"/>
            </a:endParaRPr>
          </a:p>
          <a:p>
            <a:pPr marL="0" indent="0" algn="just">
              <a:buNone/>
            </a:pPr>
            <a:endParaRPr lang="fr-CH" sz="2400" dirty="0">
              <a:latin typeface="Arial" panose="020B0604020202020204" pitchFamily="34" charset="0"/>
              <a:cs typeface="Arial" panose="020B0604020202020204" pitchFamily="34" charset="0"/>
            </a:endParaRPr>
          </a:p>
          <a:p>
            <a:pPr marL="0" indent="0" algn="just">
              <a:buNone/>
            </a:pPr>
            <a:endParaRPr lang="fr-CH" sz="2400" dirty="0">
              <a:latin typeface="Arial" panose="020B0604020202020204" pitchFamily="34" charset="0"/>
              <a:cs typeface="Arial" panose="020B0604020202020204" pitchFamily="34" charset="0"/>
            </a:endParaRPr>
          </a:p>
          <a:p>
            <a:pPr marL="0" indent="0" algn="just">
              <a:buNone/>
            </a:pPr>
            <a:r>
              <a:rPr lang="fr-CH" sz="2400" dirty="0">
                <a:latin typeface="Arial" panose="020B0604020202020204" pitchFamily="34" charset="0"/>
                <a:cs typeface="Arial" panose="020B0604020202020204" pitchFamily="34" charset="0"/>
              </a:rPr>
              <a:t>	ultra CT, emprunt, levier, 				hors bilan, ingénierie, mondiale, 	hors </a:t>
            </a:r>
            <a:r>
              <a:rPr lang="fr-CH" sz="2400" dirty="0" err="1">
                <a:latin typeface="Arial" panose="020B0604020202020204" pitchFamily="34" charset="0"/>
                <a:cs typeface="Arial" panose="020B0604020202020204" pitchFamily="34" charset="0"/>
              </a:rPr>
              <a:t>régl</a:t>
            </a:r>
            <a:r>
              <a:rPr lang="fr-CH" sz="2400" dirty="0">
                <a:latin typeface="Arial" panose="020B0604020202020204" pitchFamily="34" charset="0"/>
                <a:cs typeface="Arial" panose="020B0604020202020204" pitchFamily="34" charset="0"/>
              </a:rPr>
              <a:t>. &amp; </a:t>
            </a:r>
            <a:r>
              <a:rPr lang="fr-CH" sz="2400" dirty="0" err="1">
                <a:latin typeface="Arial" panose="020B0604020202020204" pitchFamily="34" charset="0"/>
                <a:cs typeface="Arial" panose="020B0604020202020204" pitchFamily="34" charset="0"/>
              </a:rPr>
              <a:t>statist</a:t>
            </a:r>
            <a:r>
              <a:rPr lang="fr-CH" sz="2400" dirty="0">
                <a:latin typeface="Arial" panose="020B0604020202020204" pitchFamily="34" charset="0"/>
                <a:cs typeface="Arial" panose="020B0604020202020204" pitchFamily="34" charset="0"/>
              </a:rPr>
              <a:t>. 					v</a:t>
            </a:r>
            <a:r>
              <a:rPr lang="fr-FR" sz="2400" dirty="0" err="1">
                <a:latin typeface="Arial" panose="020B0604020202020204" pitchFamily="34" charset="0"/>
                <a:cs typeface="Arial" panose="020B0604020202020204" pitchFamily="34" charset="0"/>
              </a:rPr>
              <a:t>aleur</a:t>
            </a:r>
            <a:r>
              <a:rPr lang="fr-FR" sz="2400" dirty="0">
                <a:latin typeface="Arial" panose="020B0604020202020204" pitchFamily="34" charset="0"/>
                <a:cs typeface="Arial" panose="020B0604020202020204" pitchFamily="34" charset="0"/>
              </a:rPr>
              <a:t> nominale dérivées CS = 20 								X son bilan ou 7 X PIB suisse </a:t>
            </a:r>
          </a:p>
          <a:p>
            <a:pPr marL="0" indent="0" algn="just">
              <a:buNone/>
            </a:pPr>
            <a:r>
              <a:rPr lang="fr-CH" sz="2400" dirty="0">
                <a:latin typeface="Arial" panose="020B0604020202020204" pitchFamily="34" charset="0"/>
                <a:cs typeface="Arial" panose="020B0604020202020204" pitchFamily="34" charset="0"/>
              </a:rPr>
              <a:t>						</a:t>
            </a:r>
          </a:p>
          <a:p>
            <a:pPr marL="0" indent="0" algn="just">
              <a:buNone/>
            </a:pPr>
            <a:r>
              <a:rPr lang="fr-CH" sz="2400" dirty="0">
                <a:latin typeface="Arial" panose="020B0604020202020204" pitchFamily="34" charset="0"/>
                <a:cs typeface="Arial" panose="020B0604020202020204" pitchFamily="34" charset="0"/>
              </a:rPr>
              <a:t>			   </a:t>
            </a:r>
            <a:r>
              <a:rPr lang="fr-CH" sz="2400" b="1" dirty="0">
                <a:latin typeface="Arial" panose="020B0604020202020204" pitchFamily="34" charset="0"/>
                <a:cs typeface="Arial" panose="020B0604020202020204" pitchFamily="34" charset="0"/>
              </a:rPr>
              <a:t>liquidités				  financières</a:t>
            </a:r>
            <a:r>
              <a:rPr lang="fr-CH" sz="2400" dirty="0">
                <a:latin typeface="Arial" panose="020B0604020202020204" pitchFamily="34" charset="0"/>
                <a:cs typeface="Arial" panose="020B0604020202020204" pitchFamily="34" charset="0"/>
              </a:rPr>
              <a:t>						</a:t>
            </a:r>
          </a:p>
          <a:p>
            <a:pPr marL="0" indent="0" algn="just">
              <a:buNone/>
            </a:pPr>
            <a:r>
              <a:rPr lang="fr-CH" sz="2400" dirty="0">
                <a:latin typeface="Arial" panose="020B0604020202020204" pitchFamily="34" charset="0"/>
                <a:cs typeface="Arial" panose="020B0604020202020204" pitchFamily="34" charset="0"/>
              </a:rPr>
              <a:t>					</a:t>
            </a:r>
            <a:r>
              <a:rPr lang="fr-CH" sz="3200" dirty="0">
                <a:latin typeface="Arial" panose="020B0604020202020204" pitchFamily="34" charset="0"/>
                <a:cs typeface="Arial" panose="020B0604020202020204" pitchFamily="34" charset="0"/>
              </a:rPr>
              <a:t> </a:t>
            </a:r>
            <a:endParaRPr lang="fr-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CH" sz="2400" dirty="0">
                <a:latin typeface="Arial" panose="020B0604020202020204" pitchFamily="34" charset="0"/>
                <a:cs typeface="Arial" panose="020B0604020202020204" pitchFamily="34" charset="0"/>
              </a:rPr>
              <a:t>					  </a:t>
            </a:r>
            <a:r>
              <a:rPr lang="fr-CH" dirty="0">
                <a:latin typeface="Arial" panose="020B0604020202020204" pitchFamily="34" charset="0"/>
                <a:cs typeface="Arial" panose="020B0604020202020204" pitchFamily="34" charset="0"/>
              </a:rPr>
              <a:t>	</a:t>
            </a:r>
            <a:r>
              <a:rPr lang="fr-CH" sz="2400" dirty="0">
                <a:latin typeface="Arial" panose="020B0604020202020204" pitchFamily="34" charset="0"/>
                <a:cs typeface="Arial" panose="020B0604020202020204" pitchFamily="34" charset="0"/>
              </a:rPr>
              <a:t>    </a:t>
            </a:r>
            <a:r>
              <a:rPr lang="fr-CH" sz="1800" kern="100" dirty="0">
                <a:effectLst/>
                <a:latin typeface="Calibri" panose="020F0502020204030204" pitchFamily="34" charset="0"/>
                <a:ea typeface="Calibri" panose="020F0502020204030204" pitchFamily="34" charset="0"/>
                <a:cs typeface="Calibri" panose="020F0502020204030204" pitchFamily="34" charset="0"/>
              </a:rPr>
              <a:t>•••</a:t>
            </a:r>
            <a:endParaRPr lang="fr-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CH" sz="2400" dirty="0">
                <a:latin typeface="Arial" panose="020B0604020202020204" pitchFamily="34" charset="0"/>
                <a:cs typeface="Arial" panose="020B0604020202020204" pitchFamily="34" charset="0"/>
              </a:rPr>
              <a:t>					</a:t>
            </a:r>
            <a:r>
              <a:rPr lang="fr-CH" sz="2400" kern="100" dirty="0">
                <a:effectLst/>
                <a:latin typeface="Calibri" panose="020F0502020204030204" pitchFamily="34" charset="0"/>
                <a:ea typeface="Calibri" panose="020F0502020204030204" pitchFamily="34" charset="0"/>
                <a:cs typeface="Calibri" panose="020F0502020204030204" pitchFamily="34" charset="0"/>
              </a:rPr>
              <a:t>  </a:t>
            </a:r>
            <a:r>
              <a:rPr lang="fr-CH" sz="2400" dirty="0">
                <a:latin typeface="Arial" panose="020B0604020202020204" pitchFamily="34" charset="0"/>
                <a:cs typeface="Arial" panose="020B0604020202020204" pitchFamily="34" charset="0"/>
              </a:rPr>
              <a:t>															</a:t>
            </a:r>
            <a:r>
              <a:rPr lang="fr-CH"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fr-CH" kern="100" dirty="0">
                <a:effectLst/>
                <a:latin typeface="Arial" panose="020B0604020202020204" pitchFamily="34" charset="0"/>
                <a:ea typeface="Calibri" panose="020F0502020204030204" pitchFamily="34" charset="0"/>
                <a:cs typeface="Arial" panose="020B0604020202020204" pitchFamily="34" charset="0"/>
              </a:rPr>
              <a:t>financières 75 %</a:t>
            </a:r>
            <a:r>
              <a:rPr lang="fr-CH" dirty="0">
                <a:latin typeface="Arial" panose="020B0604020202020204" pitchFamily="34" charset="0"/>
                <a:cs typeface="Arial" panose="020B0604020202020204" pitchFamily="34" charset="0"/>
              </a:rPr>
              <a:t>   </a:t>
            </a:r>
            <a:r>
              <a:rPr lang="fr-CH" sz="2400" dirty="0">
                <a:latin typeface="Arial" panose="020B0604020202020204" pitchFamily="34" charset="0"/>
                <a:cs typeface="Arial" panose="020B0604020202020204" pitchFamily="34" charset="0"/>
              </a:rPr>
              <a:t>	</a:t>
            </a:r>
          </a:p>
          <a:p>
            <a:pPr marL="0" indent="0" algn="just">
              <a:buNone/>
            </a:pPr>
            <a:r>
              <a:rPr lang="fr-CH" kern="100" dirty="0">
                <a:effectLst/>
                <a:latin typeface="Arial" panose="020B0604020202020204" pitchFamily="34" charset="0"/>
                <a:ea typeface="Calibri" panose="020F0502020204030204" pitchFamily="34" charset="0"/>
                <a:cs typeface="Arial" panose="020B0604020202020204" pitchFamily="34" charset="0"/>
              </a:rPr>
              <a:t>         liquidités (</a:t>
            </a:r>
            <a:r>
              <a:rPr lang="fr-CH" i="1" kern="100" dirty="0">
                <a:effectLst/>
                <a:latin typeface="Arial" panose="020B0604020202020204" pitchFamily="34" charset="0"/>
                <a:ea typeface="Calibri" panose="020F0502020204030204" pitchFamily="34" charset="0"/>
                <a:cs typeface="Arial" panose="020B0604020202020204" pitchFamily="34" charset="0"/>
              </a:rPr>
              <a:t>i</a:t>
            </a:r>
            <a:r>
              <a:rPr lang="fr-CH" kern="100" dirty="0">
                <a:effectLst/>
                <a:latin typeface="Arial" panose="020B0604020202020204" pitchFamily="34" charset="0"/>
                <a:ea typeface="Calibri" panose="020F0502020204030204" pitchFamily="34" charset="0"/>
                <a:cs typeface="Arial" panose="020B0604020202020204" pitchFamily="34" charset="0"/>
              </a:rPr>
              <a:t> : Ø – 22 mars 5 %)							</a:t>
            </a:r>
            <a:r>
              <a:rPr lang="fr-CH" kern="100" dirty="0">
                <a:latin typeface="Arial" panose="020B0604020202020204" pitchFamily="34" charset="0"/>
                <a:ea typeface="Calibri" panose="020F0502020204030204" pitchFamily="34" charset="0"/>
                <a:cs typeface="Arial" panose="020B0604020202020204" pitchFamily="34" charset="0"/>
              </a:rPr>
              <a:t>						 	 bancaires  25%</a:t>
            </a:r>
            <a:endParaRPr lang="fr-CH"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fr-CH" kern="100" dirty="0">
                <a:latin typeface="Calibri" panose="020F0502020204030204" pitchFamily="34" charset="0"/>
                <a:ea typeface="Calibri" panose="020F0502020204030204" pitchFamily="34" charset="0"/>
                <a:cs typeface="Times New Roman" panose="02020603050405020304" pitchFamily="18" charset="0"/>
              </a:rPr>
              <a:t>					</a:t>
            </a:r>
            <a:endParaRPr lang="fr-CH"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CH"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CH"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CH"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CH"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CH" sz="1800" kern="100" dirty="0">
              <a:latin typeface="Calibri" panose="020F0502020204030204" pitchFamily="34" charset="0"/>
              <a:ea typeface="Calibri" panose="020F0502020204030204" pitchFamily="34" charset="0"/>
              <a:cs typeface="Times New Roman" panose="02020603050405020304" pitchFamily="18" charset="0"/>
            </a:endParaRPr>
          </a:p>
          <a:p>
            <a:pPr marL="914400" lvl="2" indent="0" algn="just">
              <a:buNone/>
            </a:pPr>
            <a:endParaRPr lang="fr-CH" sz="1000" kern="100" dirty="0">
              <a:latin typeface="Calibri" panose="020F0502020204030204" pitchFamily="34" charset="0"/>
              <a:ea typeface="Calibri" panose="020F0502020204030204" pitchFamily="34" charset="0"/>
              <a:cs typeface="Times New Roman" panose="02020603050405020304" pitchFamily="18" charset="0"/>
            </a:endParaRPr>
          </a:p>
          <a:p>
            <a:pPr marL="914400" lvl="2" indent="0" algn="just">
              <a:buNone/>
            </a:pPr>
            <a:r>
              <a:rPr lang="fr-CH" sz="1000" kern="100" dirty="0">
                <a:latin typeface="Calibri" panose="020F0502020204030204" pitchFamily="34" charset="0"/>
                <a:ea typeface="Calibri" panose="020F0502020204030204" pitchFamily="34" charset="0"/>
                <a:cs typeface="Times New Roman" panose="02020603050405020304" pitchFamily="18" charset="0"/>
              </a:rPr>
              <a:t>		    	</a:t>
            </a:r>
            <a:r>
              <a:rPr lang="fr-CH" sz="1000" kern="100" dirty="0">
                <a:latin typeface="Calibri" panose="020F0502020204030204" pitchFamily="34" charset="0"/>
                <a:ea typeface="Calibri" panose="020F0502020204030204" pitchFamily="34" charset="0"/>
                <a:cs typeface="Calibri" panose="020F0502020204030204" pitchFamily="34" charset="0"/>
              </a:rPr>
              <a:t>••••••••••••••••••</a:t>
            </a:r>
            <a:endParaRPr lang="fr-CH"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buNone/>
            </a:pPr>
            <a:endParaRPr lang="fr-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fr-CH" sz="2400" dirty="0">
                <a:latin typeface="Arial" panose="020B0604020202020204" pitchFamily="34" charset="0"/>
                <a:cs typeface="Arial" panose="020B0604020202020204" pitchFamily="34" charset="0"/>
              </a:rPr>
              <a:t>					     																																	 																																																																																																	</a:t>
            </a:r>
          </a:p>
        </p:txBody>
      </p:sp>
      <p:sp>
        <p:nvSpPr>
          <p:cNvPr id="7" name="Triangle isocèle 6">
            <a:extLst>
              <a:ext uri="{FF2B5EF4-FFF2-40B4-BE49-F238E27FC236}">
                <a16:creationId xmlns:a16="http://schemas.microsoft.com/office/drawing/2014/main" id="{6BD3C733-6191-63DE-78AF-23CB3C7025A8}"/>
              </a:ext>
            </a:extLst>
          </p:cNvPr>
          <p:cNvSpPr/>
          <p:nvPr/>
        </p:nvSpPr>
        <p:spPr>
          <a:xfrm>
            <a:off x="9562242" y="3085601"/>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Triangle isocèle 7">
            <a:extLst>
              <a:ext uri="{FF2B5EF4-FFF2-40B4-BE49-F238E27FC236}">
                <a16:creationId xmlns:a16="http://schemas.microsoft.com/office/drawing/2014/main" id="{822433D7-B3DF-84BF-4657-001E04667FE8}"/>
              </a:ext>
            </a:extLst>
          </p:cNvPr>
          <p:cNvSpPr/>
          <p:nvPr/>
        </p:nvSpPr>
        <p:spPr>
          <a:xfrm>
            <a:off x="10590433" y="3764754"/>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9" name="Triangle isocèle 8">
            <a:extLst>
              <a:ext uri="{FF2B5EF4-FFF2-40B4-BE49-F238E27FC236}">
                <a16:creationId xmlns:a16="http://schemas.microsoft.com/office/drawing/2014/main" id="{2C7D57E7-F62D-AE9B-99B3-99988F0122CB}"/>
              </a:ext>
            </a:extLst>
          </p:cNvPr>
          <p:cNvSpPr/>
          <p:nvPr/>
        </p:nvSpPr>
        <p:spPr>
          <a:xfrm>
            <a:off x="596143" y="3945419"/>
            <a:ext cx="106070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Triangle isocèle 9">
            <a:extLst>
              <a:ext uri="{FF2B5EF4-FFF2-40B4-BE49-F238E27FC236}">
                <a16:creationId xmlns:a16="http://schemas.microsoft.com/office/drawing/2014/main" id="{3A60B31E-DB5B-CB89-F383-BD79352C3A26}"/>
              </a:ext>
            </a:extLst>
          </p:cNvPr>
          <p:cNvSpPr/>
          <p:nvPr/>
        </p:nvSpPr>
        <p:spPr>
          <a:xfrm>
            <a:off x="10885892" y="3563107"/>
            <a:ext cx="106070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F0000"/>
              </a:solidFill>
            </a:endParaRPr>
          </a:p>
        </p:txBody>
      </p:sp>
      <p:sp>
        <p:nvSpPr>
          <p:cNvPr id="11" name="Triangle isocèle 10">
            <a:extLst>
              <a:ext uri="{FF2B5EF4-FFF2-40B4-BE49-F238E27FC236}">
                <a16:creationId xmlns:a16="http://schemas.microsoft.com/office/drawing/2014/main" id="{2138E0DD-DC78-8BC1-85AE-CA1235EC412B}"/>
              </a:ext>
            </a:extLst>
          </p:cNvPr>
          <p:cNvSpPr/>
          <p:nvPr/>
        </p:nvSpPr>
        <p:spPr>
          <a:xfrm>
            <a:off x="1954424" y="3691917"/>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2" name="Triangle isocèle 11">
            <a:extLst>
              <a:ext uri="{FF2B5EF4-FFF2-40B4-BE49-F238E27FC236}">
                <a16:creationId xmlns:a16="http://schemas.microsoft.com/office/drawing/2014/main" id="{1A0002DA-8736-4C9E-9F59-69B7B19EA7FF}"/>
              </a:ext>
            </a:extLst>
          </p:cNvPr>
          <p:cNvSpPr/>
          <p:nvPr/>
        </p:nvSpPr>
        <p:spPr>
          <a:xfrm>
            <a:off x="10044368" y="3294025"/>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Triangle isocèle 12">
            <a:extLst>
              <a:ext uri="{FF2B5EF4-FFF2-40B4-BE49-F238E27FC236}">
                <a16:creationId xmlns:a16="http://schemas.microsoft.com/office/drawing/2014/main" id="{16DB7046-D7EC-A26F-81EF-6FFC1FBB7326}"/>
              </a:ext>
            </a:extLst>
          </p:cNvPr>
          <p:cNvSpPr/>
          <p:nvPr/>
        </p:nvSpPr>
        <p:spPr>
          <a:xfrm>
            <a:off x="1394108" y="3830622"/>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4" name="Triangle isocèle 13">
            <a:extLst>
              <a:ext uri="{FF2B5EF4-FFF2-40B4-BE49-F238E27FC236}">
                <a16:creationId xmlns:a16="http://schemas.microsoft.com/office/drawing/2014/main" id="{C042D81B-7F64-09E3-77B4-1B939DB36287}"/>
              </a:ext>
            </a:extLst>
          </p:cNvPr>
          <p:cNvSpPr/>
          <p:nvPr/>
        </p:nvSpPr>
        <p:spPr>
          <a:xfrm>
            <a:off x="1350850" y="3022707"/>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Triangle isocèle 14">
            <a:extLst>
              <a:ext uri="{FF2B5EF4-FFF2-40B4-BE49-F238E27FC236}">
                <a16:creationId xmlns:a16="http://schemas.microsoft.com/office/drawing/2014/main" id="{30293CF6-06F5-F36A-47F3-BA835ED7BE10}"/>
              </a:ext>
            </a:extLst>
          </p:cNvPr>
          <p:cNvSpPr/>
          <p:nvPr/>
        </p:nvSpPr>
        <p:spPr>
          <a:xfrm>
            <a:off x="9409913" y="3671818"/>
            <a:ext cx="106070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6" name="Triangle isocèle 15">
            <a:extLst>
              <a:ext uri="{FF2B5EF4-FFF2-40B4-BE49-F238E27FC236}">
                <a16:creationId xmlns:a16="http://schemas.microsoft.com/office/drawing/2014/main" id="{421C2177-52A2-8961-AAB8-F81562FBB06A}"/>
              </a:ext>
            </a:extLst>
          </p:cNvPr>
          <p:cNvSpPr/>
          <p:nvPr/>
        </p:nvSpPr>
        <p:spPr>
          <a:xfrm>
            <a:off x="10044368" y="3791707"/>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 name="Organigramme : Extraire 16">
            <a:extLst>
              <a:ext uri="{FF2B5EF4-FFF2-40B4-BE49-F238E27FC236}">
                <a16:creationId xmlns:a16="http://schemas.microsoft.com/office/drawing/2014/main" id="{AB29DF33-BBF1-DA9A-FAC3-BBC518D4BA20}"/>
              </a:ext>
            </a:extLst>
          </p:cNvPr>
          <p:cNvSpPr/>
          <p:nvPr/>
        </p:nvSpPr>
        <p:spPr>
          <a:xfrm>
            <a:off x="2085610" y="4193620"/>
            <a:ext cx="685800" cy="685800"/>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8" name="Organigramme : Extraire 17">
            <a:extLst>
              <a:ext uri="{FF2B5EF4-FFF2-40B4-BE49-F238E27FC236}">
                <a16:creationId xmlns:a16="http://schemas.microsoft.com/office/drawing/2014/main" id="{BD549205-5D45-2434-8EDA-A86C60D4BFC5}"/>
              </a:ext>
            </a:extLst>
          </p:cNvPr>
          <p:cNvSpPr/>
          <p:nvPr/>
        </p:nvSpPr>
        <p:spPr>
          <a:xfrm>
            <a:off x="1845884" y="3308712"/>
            <a:ext cx="685800" cy="685800"/>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Organigramme : Extraire 18">
            <a:extLst>
              <a:ext uri="{FF2B5EF4-FFF2-40B4-BE49-F238E27FC236}">
                <a16:creationId xmlns:a16="http://schemas.microsoft.com/office/drawing/2014/main" id="{ABF385CD-D04F-B7DC-C8F2-D1BBA7E95457}"/>
              </a:ext>
            </a:extLst>
          </p:cNvPr>
          <p:cNvSpPr/>
          <p:nvPr/>
        </p:nvSpPr>
        <p:spPr>
          <a:xfrm>
            <a:off x="906812" y="4287822"/>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Organigramme : Extraire 19">
            <a:extLst>
              <a:ext uri="{FF2B5EF4-FFF2-40B4-BE49-F238E27FC236}">
                <a16:creationId xmlns:a16="http://schemas.microsoft.com/office/drawing/2014/main" id="{A6AEDD84-779C-6696-1C93-F32C97326291}"/>
              </a:ext>
            </a:extLst>
          </p:cNvPr>
          <p:cNvSpPr/>
          <p:nvPr/>
        </p:nvSpPr>
        <p:spPr>
          <a:xfrm>
            <a:off x="1951393" y="4005158"/>
            <a:ext cx="651321" cy="849751"/>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Organigramme : Extraire 20">
            <a:extLst>
              <a:ext uri="{FF2B5EF4-FFF2-40B4-BE49-F238E27FC236}">
                <a16:creationId xmlns:a16="http://schemas.microsoft.com/office/drawing/2014/main" id="{E442F9B5-2FEA-5992-E10E-BEEC60C5635F}"/>
              </a:ext>
            </a:extLst>
          </p:cNvPr>
          <p:cNvSpPr/>
          <p:nvPr/>
        </p:nvSpPr>
        <p:spPr>
          <a:xfrm>
            <a:off x="952821" y="3761627"/>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Organigramme : Extraire 21">
            <a:extLst>
              <a:ext uri="{FF2B5EF4-FFF2-40B4-BE49-F238E27FC236}">
                <a16:creationId xmlns:a16="http://schemas.microsoft.com/office/drawing/2014/main" id="{99410086-AC33-E4DA-B986-ACE9F9EE6A32}"/>
              </a:ext>
            </a:extLst>
          </p:cNvPr>
          <p:cNvSpPr/>
          <p:nvPr/>
        </p:nvSpPr>
        <p:spPr>
          <a:xfrm>
            <a:off x="10719179" y="3082345"/>
            <a:ext cx="685800" cy="685800"/>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3" name="Organigramme : Extraire 22">
            <a:extLst>
              <a:ext uri="{FF2B5EF4-FFF2-40B4-BE49-F238E27FC236}">
                <a16:creationId xmlns:a16="http://schemas.microsoft.com/office/drawing/2014/main" id="{DB1095CB-5631-68DC-03C9-95CA09F342BA}"/>
              </a:ext>
            </a:extLst>
          </p:cNvPr>
          <p:cNvSpPr/>
          <p:nvPr/>
        </p:nvSpPr>
        <p:spPr>
          <a:xfrm>
            <a:off x="1270471" y="455126"/>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4" name="Organigramme : Extraire 23">
            <a:extLst>
              <a:ext uri="{FF2B5EF4-FFF2-40B4-BE49-F238E27FC236}">
                <a16:creationId xmlns:a16="http://schemas.microsoft.com/office/drawing/2014/main" id="{9B2EB9E3-1193-8F36-B33E-A81D1EEC5A81}"/>
              </a:ext>
            </a:extLst>
          </p:cNvPr>
          <p:cNvSpPr/>
          <p:nvPr/>
        </p:nvSpPr>
        <p:spPr>
          <a:xfrm>
            <a:off x="9493259" y="112226"/>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5" name="Organigramme : Extraire 24">
            <a:extLst>
              <a:ext uri="{FF2B5EF4-FFF2-40B4-BE49-F238E27FC236}">
                <a16:creationId xmlns:a16="http://schemas.microsoft.com/office/drawing/2014/main" id="{6E4F6C49-8A66-C1AA-BA02-E932D7460E2C}"/>
              </a:ext>
            </a:extLst>
          </p:cNvPr>
          <p:cNvSpPr/>
          <p:nvPr/>
        </p:nvSpPr>
        <p:spPr>
          <a:xfrm>
            <a:off x="10146302" y="880627"/>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6" name="Organigramme : Extraire 25">
            <a:extLst>
              <a:ext uri="{FF2B5EF4-FFF2-40B4-BE49-F238E27FC236}">
                <a16:creationId xmlns:a16="http://schemas.microsoft.com/office/drawing/2014/main" id="{AF79F584-D04A-D3E0-E1CC-D90531C58D4B}"/>
              </a:ext>
            </a:extLst>
          </p:cNvPr>
          <p:cNvSpPr/>
          <p:nvPr/>
        </p:nvSpPr>
        <p:spPr>
          <a:xfrm>
            <a:off x="2026577" y="884262"/>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Organigramme : Extraire 26">
            <a:extLst>
              <a:ext uri="{FF2B5EF4-FFF2-40B4-BE49-F238E27FC236}">
                <a16:creationId xmlns:a16="http://schemas.microsoft.com/office/drawing/2014/main" id="{79BB97D5-E489-4152-71E1-8545A03BDA6C}"/>
              </a:ext>
            </a:extLst>
          </p:cNvPr>
          <p:cNvSpPr/>
          <p:nvPr/>
        </p:nvSpPr>
        <p:spPr>
          <a:xfrm>
            <a:off x="1870771" y="92436"/>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8" name="Organigramme : Extraire 27">
            <a:extLst>
              <a:ext uri="{FF2B5EF4-FFF2-40B4-BE49-F238E27FC236}">
                <a16:creationId xmlns:a16="http://schemas.microsoft.com/office/drawing/2014/main" id="{648BD845-9A92-9062-47B6-C302CF4EF106}"/>
              </a:ext>
            </a:extLst>
          </p:cNvPr>
          <p:cNvSpPr/>
          <p:nvPr/>
        </p:nvSpPr>
        <p:spPr>
          <a:xfrm>
            <a:off x="9347609" y="873784"/>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30" name="Connecteur droit avec flèche 29">
            <a:extLst>
              <a:ext uri="{FF2B5EF4-FFF2-40B4-BE49-F238E27FC236}">
                <a16:creationId xmlns:a16="http://schemas.microsoft.com/office/drawing/2014/main" id="{A07B3104-275D-6671-6103-168D35F3B095}"/>
              </a:ext>
            </a:extLst>
          </p:cNvPr>
          <p:cNvCxnSpPr>
            <a:cxnSpLocks/>
          </p:cNvCxnSpPr>
          <p:nvPr/>
        </p:nvCxnSpPr>
        <p:spPr>
          <a:xfrm>
            <a:off x="2937395" y="1209841"/>
            <a:ext cx="6266939" cy="136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Ellipse 43">
            <a:extLst>
              <a:ext uri="{FF2B5EF4-FFF2-40B4-BE49-F238E27FC236}">
                <a16:creationId xmlns:a16="http://schemas.microsoft.com/office/drawing/2014/main" id="{29680467-57D8-90A5-F704-6794F3AFB252}"/>
              </a:ext>
            </a:extLst>
          </p:cNvPr>
          <p:cNvSpPr/>
          <p:nvPr/>
        </p:nvSpPr>
        <p:spPr>
          <a:xfrm>
            <a:off x="4907405" y="578785"/>
            <a:ext cx="2331521" cy="1122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Arial" panose="020B0604020202020204" pitchFamily="34" charset="0"/>
                <a:cs typeface="Arial" panose="020B0604020202020204" pitchFamily="34" charset="0"/>
              </a:rPr>
              <a:t>marché bancaire</a:t>
            </a:r>
            <a:endParaRPr lang="fr-CH" sz="2800" dirty="0">
              <a:latin typeface="Arial" panose="020B0604020202020204" pitchFamily="34" charset="0"/>
              <a:cs typeface="Arial" panose="020B0604020202020204" pitchFamily="34" charset="0"/>
            </a:endParaRPr>
          </a:p>
        </p:txBody>
      </p:sp>
      <p:sp>
        <p:nvSpPr>
          <p:cNvPr id="51" name="Bouton d'action : Aide 50">
            <a:hlinkClick r:id="" action="ppaction://noaction" highlightClick="1"/>
            <a:extLst>
              <a:ext uri="{FF2B5EF4-FFF2-40B4-BE49-F238E27FC236}">
                <a16:creationId xmlns:a16="http://schemas.microsoft.com/office/drawing/2014/main" id="{2DA70C81-5441-8D70-2EAF-E6C94A5A3327}"/>
              </a:ext>
            </a:extLst>
          </p:cNvPr>
          <p:cNvSpPr/>
          <p:nvPr/>
        </p:nvSpPr>
        <p:spPr>
          <a:xfrm>
            <a:off x="3433804" y="3992795"/>
            <a:ext cx="1042416" cy="9144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2" name="Bouton d'action : Aide 51">
            <a:hlinkClick r:id="" action="ppaction://noaction" highlightClick="1"/>
            <a:extLst>
              <a:ext uri="{FF2B5EF4-FFF2-40B4-BE49-F238E27FC236}">
                <a16:creationId xmlns:a16="http://schemas.microsoft.com/office/drawing/2014/main" id="{B2EB7DB6-0E81-5F2A-AE25-589E9EB8BB7C}"/>
              </a:ext>
            </a:extLst>
          </p:cNvPr>
          <p:cNvSpPr/>
          <p:nvPr/>
        </p:nvSpPr>
        <p:spPr>
          <a:xfrm>
            <a:off x="7623919" y="3940510"/>
            <a:ext cx="1042416" cy="9144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4" name="Organigramme : Extraire 53">
            <a:extLst>
              <a:ext uri="{FF2B5EF4-FFF2-40B4-BE49-F238E27FC236}">
                <a16:creationId xmlns:a16="http://schemas.microsoft.com/office/drawing/2014/main" id="{28554C0B-9620-71C8-AA43-A0B32C19FDD2}"/>
              </a:ext>
            </a:extLst>
          </p:cNvPr>
          <p:cNvSpPr/>
          <p:nvPr/>
        </p:nvSpPr>
        <p:spPr>
          <a:xfrm>
            <a:off x="385415" y="309564"/>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5" name="Organigramme : Extraire 54">
            <a:extLst>
              <a:ext uri="{FF2B5EF4-FFF2-40B4-BE49-F238E27FC236}">
                <a16:creationId xmlns:a16="http://schemas.microsoft.com/office/drawing/2014/main" id="{50BFB264-A821-4CFB-7332-C1D3307C9960}"/>
              </a:ext>
            </a:extLst>
          </p:cNvPr>
          <p:cNvSpPr/>
          <p:nvPr/>
        </p:nvSpPr>
        <p:spPr>
          <a:xfrm>
            <a:off x="798693" y="1015148"/>
            <a:ext cx="685800" cy="685800"/>
          </a:xfrm>
          <a:prstGeom prst="flowChartExtra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6" name="Organigramme : Extraire 55">
            <a:extLst>
              <a:ext uri="{FF2B5EF4-FFF2-40B4-BE49-F238E27FC236}">
                <a16:creationId xmlns:a16="http://schemas.microsoft.com/office/drawing/2014/main" id="{645B5FEF-FC0E-DDFF-02AE-B2918A0C5665}"/>
              </a:ext>
            </a:extLst>
          </p:cNvPr>
          <p:cNvSpPr/>
          <p:nvPr/>
        </p:nvSpPr>
        <p:spPr>
          <a:xfrm>
            <a:off x="10366511" y="110474"/>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57" name="Organigramme : Extraire 56">
            <a:extLst>
              <a:ext uri="{FF2B5EF4-FFF2-40B4-BE49-F238E27FC236}">
                <a16:creationId xmlns:a16="http://schemas.microsoft.com/office/drawing/2014/main" id="{C0F9BDC4-FAE2-2CF6-CC76-D1EB6EAAB4CE}"/>
              </a:ext>
            </a:extLst>
          </p:cNvPr>
          <p:cNvSpPr/>
          <p:nvPr/>
        </p:nvSpPr>
        <p:spPr>
          <a:xfrm>
            <a:off x="11050407" y="537727"/>
            <a:ext cx="685800" cy="685800"/>
          </a:xfrm>
          <a:prstGeom prst="flowChartExtra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8" name="Triangle isocèle 57">
            <a:extLst>
              <a:ext uri="{FF2B5EF4-FFF2-40B4-BE49-F238E27FC236}">
                <a16:creationId xmlns:a16="http://schemas.microsoft.com/office/drawing/2014/main" id="{9F13E1D8-D1D7-5F8C-97E1-69DDA5D012CD}"/>
              </a:ext>
            </a:extLst>
          </p:cNvPr>
          <p:cNvSpPr/>
          <p:nvPr/>
        </p:nvSpPr>
        <p:spPr>
          <a:xfrm>
            <a:off x="10617219" y="3479735"/>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cxnSp>
        <p:nvCxnSpPr>
          <p:cNvPr id="60" name="Connecteur droit 59">
            <a:extLst>
              <a:ext uri="{FF2B5EF4-FFF2-40B4-BE49-F238E27FC236}">
                <a16:creationId xmlns:a16="http://schemas.microsoft.com/office/drawing/2014/main" id="{021D4CFD-B27F-2DC6-D85A-5E10B2F5D8A8}"/>
              </a:ext>
            </a:extLst>
          </p:cNvPr>
          <p:cNvCxnSpPr>
            <a:cxnSpLocks/>
          </p:cNvCxnSpPr>
          <p:nvPr/>
        </p:nvCxnSpPr>
        <p:spPr>
          <a:xfrm>
            <a:off x="6123638" y="5787595"/>
            <a:ext cx="0" cy="945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76EED1F7-50C3-E87C-37F4-E9C0E19BDAD5}"/>
              </a:ext>
            </a:extLst>
          </p:cNvPr>
          <p:cNvCxnSpPr>
            <a:cxnSpLocks/>
          </p:cNvCxnSpPr>
          <p:nvPr/>
        </p:nvCxnSpPr>
        <p:spPr>
          <a:xfrm>
            <a:off x="906812" y="1959429"/>
            <a:ext cx="0" cy="848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765972C8-E274-D863-1DFE-54016E7CAB31}"/>
              </a:ext>
            </a:extLst>
          </p:cNvPr>
          <p:cNvCxnSpPr>
            <a:cxnSpLocks/>
          </p:cNvCxnSpPr>
          <p:nvPr/>
        </p:nvCxnSpPr>
        <p:spPr>
          <a:xfrm>
            <a:off x="12119452" y="1884784"/>
            <a:ext cx="0" cy="643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95D3CCDD-34A4-051B-A9E9-AA014E8694F6}"/>
              </a:ext>
            </a:extLst>
          </p:cNvPr>
          <p:cNvSpPr/>
          <p:nvPr/>
        </p:nvSpPr>
        <p:spPr>
          <a:xfrm rot="10800000" flipV="1">
            <a:off x="4642933" y="1884784"/>
            <a:ext cx="2748392" cy="37360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Arial" panose="020B0604020202020204" pitchFamily="34" charset="0"/>
                <a:cs typeface="Arial" panose="020B0604020202020204" pitchFamily="34" charset="0"/>
              </a:rPr>
              <a:t>marché financier</a:t>
            </a:r>
            <a:endParaRPr lang="fr-CH"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4678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9C65E40-C82F-CAA2-BA1B-F90ADFDA3620}"/>
              </a:ext>
            </a:extLst>
          </p:cNvPr>
          <p:cNvSpPr>
            <a:spLocks noGrp="1"/>
          </p:cNvSpPr>
          <p:nvPr>
            <p:ph idx="1"/>
          </p:nvPr>
        </p:nvSpPr>
        <p:spPr>
          <a:xfrm>
            <a:off x="0" y="0"/>
            <a:ext cx="12192000" cy="7377545"/>
          </a:xfrm>
        </p:spPr>
        <p:txBody>
          <a:bodyPr>
            <a:normAutofit lnSpcReduction="10000"/>
          </a:bodyPr>
          <a:lstStyle/>
          <a:p>
            <a:pPr marL="0" indent="0">
              <a:buNone/>
            </a:pPr>
            <a:r>
              <a:rPr lang="fr-FR" b="1" dirty="0"/>
              <a:t>	Liquidités financières, banques d’affaires, d’investissement, GAFAM</a:t>
            </a:r>
          </a:p>
          <a:p>
            <a:pPr marL="0" indent="0">
              <a:buNone/>
            </a:pPr>
            <a:r>
              <a:rPr lang="fr-FR" b="1" dirty="0"/>
              <a:t> 				paradoxes : black</a:t>
            </a:r>
            <a:r>
              <a:rPr lang="fr-FR" b="1" i="1" dirty="0"/>
              <a:t> </a:t>
            </a:r>
            <a:r>
              <a:rPr lang="fr-FR" b="1" i="1" dirty="0" err="1"/>
              <a:t>hole</a:t>
            </a:r>
            <a:r>
              <a:rPr lang="fr-FR" b="1" i="1" dirty="0"/>
              <a:t> - finance    </a:t>
            </a:r>
          </a:p>
          <a:p>
            <a:pPr marL="0" indent="0">
              <a:buNone/>
            </a:pPr>
            <a:endParaRPr lang="fr-FR" b="1" dirty="0"/>
          </a:p>
          <a:p>
            <a:pPr marL="0" indent="0">
              <a:buNone/>
            </a:pPr>
            <a:r>
              <a:rPr lang="fr-FR" b="1" dirty="0"/>
              <a:t>   risque 		      Ø 				         	confiance	       </a:t>
            </a:r>
          </a:p>
          <a:p>
            <a:pPr marL="0" indent="0">
              <a:buNone/>
            </a:pPr>
            <a:r>
              <a:rPr lang="fr-FR" dirty="0"/>
              <a:t> </a:t>
            </a:r>
          </a:p>
          <a:p>
            <a:pPr marL="0" indent="0">
              <a:buNone/>
            </a:pPr>
            <a:endParaRPr lang="fr-FR" dirty="0"/>
          </a:p>
          <a:p>
            <a:pPr marL="0" indent="0">
              <a:buNone/>
            </a:pPr>
            <a:r>
              <a:rPr lang="fr-FR" dirty="0"/>
              <a:t>trou noir : </a:t>
            </a:r>
            <a:r>
              <a:rPr lang="fr-FR" dirty="0" err="1"/>
              <a:t>shadow</a:t>
            </a:r>
            <a:r>
              <a:rPr lang="fr-FR" dirty="0"/>
              <a:t> </a:t>
            </a:r>
            <a:r>
              <a:rPr lang="fr-FR" dirty="0" err="1"/>
              <a:t>banking</a:t>
            </a:r>
            <a:r>
              <a:rPr lang="fr-FR" dirty="0"/>
              <a:t>, black finance, black </a:t>
            </a:r>
            <a:r>
              <a:rPr lang="fr-FR" dirty="0" err="1"/>
              <a:t>hole</a:t>
            </a:r>
            <a:r>
              <a:rPr lang="fr-FR" dirty="0"/>
              <a:t> (non-droit, non-lieu, non-dit)</a:t>
            </a:r>
          </a:p>
          <a:p>
            <a:pPr marL="0" indent="0">
              <a:buNone/>
            </a:pPr>
            <a:r>
              <a:rPr lang="fr-FR" dirty="0"/>
              <a:t>70 % masse monétaire mondiale, en 		:  de la dette à l’endettement (250 %)</a:t>
            </a:r>
            <a:br>
              <a:rPr lang="fr-FR" dirty="0"/>
            </a:br>
            <a:endParaRPr lang="fr-FR" dirty="0"/>
          </a:p>
          <a:p>
            <a:pPr marL="0" indent="0">
              <a:buNone/>
            </a:pPr>
            <a:r>
              <a:rPr lang="fr-FR" dirty="0"/>
              <a:t>disque d’accrétion : nanoseconde - 10⁹ opérations, 0 débits/0 crédits 			top-ingénierie : </a:t>
            </a:r>
            <a:r>
              <a:rPr lang="fr-FR" i="1" dirty="0" err="1"/>
              <a:t>hedging</a:t>
            </a:r>
            <a:r>
              <a:rPr lang="fr-FR" i="1" dirty="0"/>
              <a:t>, </a:t>
            </a:r>
            <a:r>
              <a:rPr lang="fr-FR" i="1" dirty="0" err="1"/>
              <a:t>credit</a:t>
            </a:r>
            <a:r>
              <a:rPr lang="fr-FR" i="1" dirty="0"/>
              <a:t> default swaps, options, échéances</a:t>
            </a:r>
          </a:p>
          <a:p>
            <a:pPr marL="0" indent="0">
              <a:buNone/>
            </a:pPr>
            <a:r>
              <a:rPr lang="fr-CH" dirty="0"/>
              <a:t>liquidités financières : plus au service de l’économie, mais autotrophes*</a:t>
            </a:r>
          </a:p>
          <a:p>
            <a:pPr marL="0" indent="0">
              <a:buNone/>
            </a:pPr>
            <a:r>
              <a:rPr lang="fr-FR" dirty="0"/>
              <a:t>avril 2023, </a:t>
            </a:r>
            <a:r>
              <a:rPr lang="fr-FR" i="1" dirty="0"/>
              <a:t>Financial </a:t>
            </a:r>
            <a:r>
              <a:rPr lang="fr-FR" i="1" dirty="0" err="1"/>
              <a:t>Stability</a:t>
            </a:r>
            <a:r>
              <a:rPr lang="fr-FR" i="1" dirty="0"/>
              <a:t> </a:t>
            </a:r>
            <a:r>
              <a:rPr lang="fr-FR" i="1" dirty="0" err="1"/>
              <a:t>Board</a:t>
            </a:r>
            <a:r>
              <a:rPr lang="fr-FR" dirty="0"/>
              <a:t> (FSB) créé en 2010 par le G20 : 92.000 milliards (2017) (30.000 milliards de plus qu’en 2007)</a:t>
            </a:r>
            <a:endParaRPr lang="fr-CH" dirty="0"/>
          </a:p>
          <a:p>
            <a:pPr marL="0" indent="0">
              <a:buNone/>
            </a:pPr>
            <a:r>
              <a:rPr lang="fr-FR" sz="2000" b="0" i="1" dirty="0">
                <a:effectLst/>
                <a:latin typeface="Arial" panose="020B0604020202020204" pitchFamily="34" charset="0"/>
                <a:cs typeface="Arial" panose="020B0604020202020204" pitchFamily="34" charset="0"/>
              </a:rPr>
              <a:t>* premier maillon d’une </a:t>
            </a:r>
            <a:r>
              <a:rPr lang="fr-FR" sz="2000" b="0" i="1" u="none" strike="noStrike" dirty="0">
                <a:effectLst/>
                <a:latin typeface="Arial" panose="020B0604020202020204" pitchFamily="34" charset="0"/>
                <a:cs typeface="Arial" panose="020B0604020202020204" pitchFamily="34" charset="0"/>
                <a:hlinkClick r:id="rId3" tooltip="Réseau trophique">
                  <a:extLst>
                    <a:ext uri="{A12FA001-AC4F-418D-AE19-62706E023703}">
                      <ahyp:hlinkClr xmlns:ahyp="http://schemas.microsoft.com/office/drawing/2018/hyperlinkcolor" val="tx"/>
                    </a:ext>
                  </a:extLst>
                </a:hlinkClick>
              </a:rPr>
              <a:t>chaîne alimentaire</a:t>
            </a:r>
            <a:r>
              <a:rPr lang="fr-FR" sz="2000" b="0" i="1" dirty="0">
                <a:effectLst/>
                <a:latin typeface="Arial" panose="020B0604020202020204" pitchFamily="34" charset="0"/>
                <a:cs typeface="Arial" panose="020B0604020202020204" pitchFamily="34" charset="0"/>
              </a:rPr>
              <a:t>, à l’origine de quasiment toute la </a:t>
            </a:r>
            <a:r>
              <a:rPr lang="fr-FR" sz="2000" b="0" i="1" u="none" strike="noStrike" dirty="0">
                <a:effectLst/>
                <a:latin typeface="Arial" panose="020B0604020202020204" pitchFamily="34" charset="0"/>
                <a:cs typeface="Arial" panose="020B0604020202020204" pitchFamily="34" charset="0"/>
                <a:hlinkClick r:id="rId4" tooltip="Matière organique">
                  <a:extLst>
                    <a:ext uri="{A12FA001-AC4F-418D-AE19-62706E023703}">
                      <ahyp:hlinkClr xmlns:ahyp="http://schemas.microsoft.com/office/drawing/2018/hyperlinkcolor" val="tx"/>
                    </a:ext>
                  </a:extLst>
                </a:hlinkClick>
              </a:rPr>
              <a:t>matière    organique</a:t>
            </a:r>
            <a:r>
              <a:rPr lang="fr-FR" sz="2000" b="0" i="1" dirty="0">
                <a:effectLst/>
                <a:latin typeface="Arial" panose="020B0604020202020204" pitchFamily="34" charset="0"/>
                <a:cs typeface="Arial" panose="020B0604020202020204" pitchFamily="34" charset="0"/>
              </a:rPr>
              <a:t> dans un </a:t>
            </a:r>
            <a:r>
              <a:rPr lang="fr-FR" sz="2000" b="0" i="1" u="none" strike="noStrike" dirty="0">
                <a:effectLst/>
                <a:latin typeface="Arial" panose="020B0604020202020204" pitchFamily="34" charset="0"/>
                <a:cs typeface="Arial" panose="020B0604020202020204" pitchFamily="34" charset="0"/>
                <a:hlinkClick r:id="rId5" tooltip="Écosystème">
                  <a:extLst>
                    <a:ext uri="{A12FA001-AC4F-418D-AE19-62706E023703}">
                      <ahyp:hlinkClr xmlns:ahyp="http://schemas.microsoft.com/office/drawing/2018/hyperlinkcolor" val="tx"/>
                    </a:ext>
                  </a:extLst>
                </a:hlinkClick>
              </a:rPr>
              <a:t>écosystème</a:t>
            </a:r>
            <a:r>
              <a:rPr lang="fr-FR" sz="2000" b="0" i="1" dirty="0">
                <a:effectLst/>
                <a:latin typeface="Arial" panose="020B0604020202020204" pitchFamily="34" charset="0"/>
                <a:cs typeface="Arial" panose="020B0604020202020204" pitchFamily="34" charset="0"/>
              </a:rPr>
              <a:t>.</a:t>
            </a:r>
            <a:r>
              <a:rPr lang="fr-CH" sz="2000" i="1" dirty="0">
                <a:latin typeface="Arial" panose="020B0604020202020204" pitchFamily="34" charset="0"/>
                <a:cs typeface="Arial" panose="020B0604020202020204" pitchFamily="34" charset="0"/>
              </a:rPr>
              <a:t> </a:t>
            </a:r>
          </a:p>
        </p:txBody>
      </p:sp>
      <p:pic>
        <p:nvPicPr>
          <p:cNvPr id="1026" name="Picture 2">
            <a:extLst>
              <a:ext uri="{FF2B5EF4-FFF2-40B4-BE49-F238E27FC236}">
                <a16:creationId xmlns:a16="http://schemas.microsoft.com/office/drawing/2014/main" id="{6CCB96AA-E86B-54E9-F17E-41CAD3E0BB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3954" y="1007706"/>
            <a:ext cx="2452255" cy="1583023"/>
          </a:xfrm>
          <a:prstGeom prst="rect">
            <a:avLst/>
          </a:prstGeom>
          <a:noFill/>
          <a:extLst>
            <a:ext uri="{909E8E84-426E-40DD-AFC4-6F175D3DCCD1}">
              <a14:hiddenFill xmlns:a14="http://schemas.microsoft.com/office/drawing/2010/main">
                <a:solidFill>
                  <a:srgbClr val="FFFFFF"/>
                </a:solidFill>
              </a14:hiddenFill>
            </a:ext>
          </a:extLst>
        </p:spPr>
      </p:pic>
      <p:sp>
        <p:nvSpPr>
          <p:cNvPr id="2" name="Flèche : haut 1">
            <a:extLst>
              <a:ext uri="{FF2B5EF4-FFF2-40B4-BE49-F238E27FC236}">
                <a16:creationId xmlns:a16="http://schemas.microsoft.com/office/drawing/2014/main" id="{AB29E282-54AA-1A13-178A-FECB65825343}"/>
              </a:ext>
            </a:extLst>
          </p:cNvPr>
          <p:cNvSpPr/>
          <p:nvPr/>
        </p:nvSpPr>
        <p:spPr>
          <a:xfrm rot="3101401">
            <a:off x="5571396" y="3100506"/>
            <a:ext cx="557368" cy="83646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8" name="Flèche : droite 7">
            <a:extLst>
              <a:ext uri="{FF2B5EF4-FFF2-40B4-BE49-F238E27FC236}">
                <a16:creationId xmlns:a16="http://schemas.microsoft.com/office/drawing/2014/main" id="{DDA71BEB-7F7B-0CA6-6548-BD2D6632C697}"/>
              </a:ext>
            </a:extLst>
          </p:cNvPr>
          <p:cNvSpPr/>
          <p:nvPr/>
        </p:nvSpPr>
        <p:spPr>
          <a:xfrm>
            <a:off x="1791882" y="13952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fr-CH" dirty="0"/>
          </a:p>
        </p:txBody>
      </p:sp>
      <p:sp>
        <p:nvSpPr>
          <p:cNvPr id="9" name="Flèche : droite 8">
            <a:extLst>
              <a:ext uri="{FF2B5EF4-FFF2-40B4-BE49-F238E27FC236}">
                <a16:creationId xmlns:a16="http://schemas.microsoft.com/office/drawing/2014/main" id="{45C185BF-A250-790D-CF02-ACCE73EE497B}"/>
              </a:ext>
            </a:extLst>
          </p:cNvPr>
          <p:cNvSpPr/>
          <p:nvPr/>
        </p:nvSpPr>
        <p:spPr>
          <a:xfrm>
            <a:off x="9421710" y="13952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endParaRPr lang="fr-CH" dirty="0"/>
          </a:p>
        </p:txBody>
      </p:sp>
      <p:pic>
        <p:nvPicPr>
          <p:cNvPr id="12" name="Picture 2" descr="Afficher les détails de l’image associée">
            <a:extLst>
              <a:ext uri="{FF2B5EF4-FFF2-40B4-BE49-F238E27FC236}">
                <a16:creationId xmlns:a16="http://schemas.microsoft.com/office/drawing/2014/main" id="{3741DFBA-913F-B935-C3A9-9D5416F753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99576" y="1007706"/>
            <a:ext cx="978408" cy="127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849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31E9659-1A79-153C-5B48-918452BE3BC0}"/>
              </a:ext>
            </a:extLst>
          </p:cNvPr>
          <p:cNvSpPr>
            <a:spLocks noGrp="1"/>
          </p:cNvSpPr>
          <p:nvPr>
            <p:ph idx="1"/>
          </p:nvPr>
        </p:nvSpPr>
        <p:spPr>
          <a:xfrm>
            <a:off x="0" y="93644"/>
            <a:ext cx="12192000" cy="6764356"/>
          </a:xfrm>
        </p:spPr>
        <p:txBody>
          <a:bodyPr/>
          <a:lstStyle/>
          <a:p>
            <a:pPr marL="0" indent="0">
              <a:buNone/>
            </a:pPr>
            <a:r>
              <a:rPr lang="fr-FR" dirty="0">
                <a:latin typeface="Arial" panose="020B0604020202020204" pitchFamily="34" charset="0"/>
                <a:cs typeface="Arial" panose="020B0604020202020204" pitchFamily="34" charset="0"/>
              </a:rPr>
              <a:t>1-	faux-frère ! un problème de culture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2-	symptômes répétitifs ignorés                  </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3-	évidence de l’anamnèse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4-	faits officiels : greffe chirurgicale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5-	faits, complément hors-officiel </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6-	écosystème bancaire et financier </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highlight>
                  <a:srgbClr val="FFFF00"/>
                </a:highlight>
                <a:latin typeface="Arial" panose="020B0604020202020204" pitchFamily="34" charset="0"/>
                <a:cs typeface="Arial" panose="020B0604020202020204" pitchFamily="34" charset="0"/>
              </a:rPr>
              <a:t>7-	croire /crédit : corrélation, éthique, confiance, culture</a:t>
            </a:r>
          </a:p>
        </p:txBody>
      </p:sp>
      <p:pic>
        <p:nvPicPr>
          <p:cNvPr id="6" name="Picture 2" descr="Image">
            <a:extLst>
              <a:ext uri="{FF2B5EF4-FFF2-40B4-BE49-F238E27FC236}">
                <a16:creationId xmlns:a16="http://schemas.microsoft.com/office/drawing/2014/main" id="{D876AE2D-E15D-218B-7E8D-5759D7D27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9304" y="699247"/>
            <a:ext cx="2972696" cy="193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086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5E53B7EF-335A-2470-CF69-AFC01A3A61E9}"/>
              </a:ext>
            </a:extLst>
          </p:cNvPr>
          <p:cNvSpPr>
            <a:spLocks noGrp="1"/>
          </p:cNvSpPr>
          <p:nvPr>
            <p:ph idx="1"/>
          </p:nvPr>
        </p:nvSpPr>
        <p:spPr>
          <a:xfrm>
            <a:off x="0" y="0"/>
            <a:ext cx="12192000" cy="6858000"/>
          </a:xfrm>
        </p:spPr>
        <p:txBody>
          <a:bodyPr>
            <a:noAutofit/>
          </a:bodyPr>
          <a:lstStyle/>
          <a:p>
            <a:pPr marL="0" indent="0" algn="just">
              <a:lnSpc>
                <a:spcPct val="107000"/>
              </a:lnSpc>
              <a:spcAft>
                <a:spcPts val="800"/>
              </a:spcAft>
              <a:buNone/>
            </a:pPr>
            <a:r>
              <a:rPr lang="fr-CH" sz="2400" b="1" i="1" kern="100" dirty="0" err="1">
                <a:effectLst/>
                <a:latin typeface="Arial" panose="020B0604020202020204" pitchFamily="34" charset="0"/>
                <a:ea typeface="Calibri" panose="020F0502020204030204" pitchFamily="34" charset="0"/>
                <a:cs typeface="Arial" panose="020B0604020202020204" pitchFamily="34" charset="0"/>
              </a:rPr>
              <a:t>Laudato</a:t>
            </a:r>
            <a:r>
              <a:rPr lang="fr-CH" sz="2400" b="1" i="1" kern="100" dirty="0">
                <a:effectLst/>
                <a:latin typeface="Arial" panose="020B0604020202020204" pitchFamily="34" charset="0"/>
                <a:ea typeface="Calibri" panose="020F0502020204030204" pitchFamily="34" charset="0"/>
                <a:cs typeface="Arial" panose="020B0604020202020204" pitchFamily="34" charset="0"/>
              </a:rPr>
              <a:t> Si,</a:t>
            </a:r>
            <a:r>
              <a:rPr lang="fr-CH" sz="2400" b="1" kern="100" dirty="0">
                <a:effectLst/>
                <a:latin typeface="Arial" panose="020B0604020202020204" pitchFamily="34" charset="0"/>
                <a:ea typeface="Calibri" panose="020F0502020204030204" pitchFamily="34" charset="0"/>
                <a:cs typeface="Arial" panose="020B0604020202020204" pitchFamily="34" charset="0"/>
              </a:rPr>
              <a:t> 2015, pape François, actualisation </a:t>
            </a:r>
            <a:r>
              <a:rPr lang="fr-CH" sz="2400" b="1" i="1" kern="100" dirty="0">
                <a:effectLst/>
                <a:latin typeface="Arial" panose="020B0604020202020204" pitchFamily="34" charset="0"/>
                <a:ea typeface="Calibri" panose="020F0502020204030204" pitchFamily="34" charset="0"/>
                <a:cs typeface="Arial" panose="020B0604020202020204" pitchFamily="34" charset="0"/>
              </a:rPr>
              <a:t>Doctrine Sociale de l’Eglise </a:t>
            </a:r>
          </a:p>
          <a:p>
            <a:pPr marL="0" indent="0" algn="just">
              <a:lnSpc>
                <a:spcPct val="107000"/>
              </a:lnSpc>
              <a:spcAft>
                <a:spcPts val="800"/>
              </a:spcAft>
              <a:buNone/>
            </a:pPr>
            <a:r>
              <a:rPr lang="fr-CH" sz="2400" kern="100" dirty="0">
                <a:effectLst/>
                <a:latin typeface="Arial" panose="020B0604020202020204" pitchFamily="34" charset="0"/>
                <a:ea typeface="Calibri" panose="020F0502020204030204" pitchFamily="34" charset="0"/>
                <a:cs typeface="Arial" panose="020B0604020202020204" pitchFamily="34" charset="0"/>
              </a:rPr>
              <a:t>189. La politique ne doit pas se </a:t>
            </a:r>
            <a:r>
              <a:rPr lang="fr-CH" sz="2400"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soumettre</a:t>
            </a:r>
            <a:r>
              <a:rPr lang="fr-CH" sz="2400" kern="100" dirty="0">
                <a:effectLst/>
                <a:latin typeface="Arial" panose="020B0604020202020204" pitchFamily="34" charset="0"/>
                <a:ea typeface="Calibri" panose="020F0502020204030204" pitchFamily="34" charset="0"/>
                <a:cs typeface="Arial" panose="020B0604020202020204" pitchFamily="34" charset="0"/>
              </a:rPr>
              <a:t> à l’économie et celle-ci ne doit pas se soumettre aux diktats ni au paradigme d’efficacité de la technocratie. Aujourd’hui, en pensant au </a:t>
            </a:r>
            <a:r>
              <a:rPr lang="fr-CH" sz="2400"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bien commun</a:t>
            </a:r>
            <a:r>
              <a:rPr lang="fr-CH" sz="2400" kern="100" dirty="0">
                <a:effectLst/>
                <a:latin typeface="Arial" panose="020B0604020202020204" pitchFamily="34" charset="0"/>
                <a:ea typeface="Calibri" panose="020F0502020204030204" pitchFamily="34" charset="0"/>
                <a:cs typeface="Arial" panose="020B0604020202020204" pitchFamily="34" charset="0"/>
              </a:rPr>
              <a:t>, nous avons impérieusement besoin que la politique et l’économie, </a:t>
            </a:r>
            <a:r>
              <a:rPr lang="fr-CH" sz="2400"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en dialogue</a:t>
            </a:r>
            <a:r>
              <a:rPr lang="fr-CH" sz="2400" kern="100" dirty="0">
                <a:effectLst/>
                <a:latin typeface="Arial" panose="020B0604020202020204" pitchFamily="34" charset="0"/>
                <a:ea typeface="Calibri" panose="020F0502020204030204" pitchFamily="34" charset="0"/>
                <a:cs typeface="Arial" panose="020B0604020202020204" pitchFamily="34" charset="0"/>
              </a:rPr>
              <a:t>, se mettent résolument au service de la vie, spécialement de la vie humaine. </a:t>
            </a:r>
            <a:r>
              <a:rPr lang="fr-CH" sz="2400" kern="100" dirty="0">
                <a:effectLst/>
                <a:highlight>
                  <a:srgbClr val="FF0000"/>
                </a:highlight>
                <a:latin typeface="Arial" panose="020B0604020202020204" pitchFamily="34" charset="0"/>
                <a:ea typeface="Calibri" panose="020F0502020204030204" pitchFamily="34" charset="0"/>
                <a:cs typeface="Arial" panose="020B0604020202020204" pitchFamily="34" charset="0"/>
              </a:rPr>
              <a:t>Sauver les banques à tout prix</a:t>
            </a:r>
            <a:r>
              <a:rPr lang="fr-CH" sz="2400" kern="100" dirty="0">
                <a:effectLst/>
                <a:latin typeface="Arial" panose="020B0604020202020204" pitchFamily="34" charset="0"/>
                <a:ea typeface="Calibri" panose="020F0502020204030204" pitchFamily="34" charset="0"/>
                <a:cs typeface="Arial" panose="020B0604020202020204" pitchFamily="34" charset="0"/>
              </a:rPr>
              <a:t>, en en faisant payer le prix à la population, sans la ferme décision de revoir et de réformer le système dans son ensemble, réaffirme une emprise absolue des finances qui n’a pas d’avenir et qui pourra seulement générer de nouvelles crises après une longue, couteuse et apparente guérison. La crise financière de </a:t>
            </a:r>
            <a:r>
              <a:rPr lang="fr-CH" sz="2400"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2007-2008 était une occasion </a:t>
            </a:r>
            <a:r>
              <a:rPr lang="fr-CH" sz="2400" kern="100" dirty="0">
                <a:effectLst/>
                <a:latin typeface="Arial" panose="020B0604020202020204" pitchFamily="34" charset="0"/>
                <a:ea typeface="Calibri" panose="020F0502020204030204" pitchFamily="34" charset="0"/>
                <a:cs typeface="Arial" panose="020B0604020202020204" pitchFamily="34" charset="0"/>
              </a:rPr>
              <a:t>pour le développement d’une </a:t>
            </a:r>
            <a:r>
              <a:rPr lang="fr-CH" sz="2400"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nouvelle économie plus attentive aux principes éthiques</a:t>
            </a:r>
            <a:r>
              <a:rPr lang="fr-CH" sz="2400" kern="100" dirty="0">
                <a:effectLst/>
                <a:latin typeface="Arial" panose="020B0604020202020204" pitchFamily="34" charset="0"/>
                <a:ea typeface="Calibri" panose="020F0502020204030204" pitchFamily="34" charset="0"/>
                <a:cs typeface="Arial" panose="020B0604020202020204" pitchFamily="34" charset="0"/>
              </a:rPr>
              <a:t>, et pour une nouvelle </a:t>
            </a:r>
            <a:r>
              <a:rPr lang="fr-CH" sz="2400"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régulation</a:t>
            </a:r>
            <a:r>
              <a:rPr lang="fr-CH" sz="2400" kern="100" dirty="0">
                <a:effectLst/>
                <a:latin typeface="Arial" panose="020B0604020202020204" pitchFamily="34" charset="0"/>
                <a:ea typeface="Calibri" panose="020F0502020204030204" pitchFamily="34" charset="0"/>
                <a:cs typeface="Arial" panose="020B0604020202020204" pitchFamily="34" charset="0"/>
              </a:rPr>
              <a:t> de </a:t>
            </a:r>
            <a:r>
              <a:rPr lang="fr-CH" sz="2400" kern="100" dirty="0">
                <a:effectLst/>
                <a:highlight>
                  <a:srgbClr val="FF0000"/>
                </a:highlight>
                <a:latin typeface="Arial" panose="020B0604020202020204" pitchFamily="34" charset="0"/>
                <a:ea typeface="Calibri" panose="020F0502020204030204" pitchFamily="34" charset="0"/>
                <a:cs typeface="Arial" panose="020B0604020202020204" pitchFamily="34" charset="0"/>
              </a:rPr>
              <a:t>l’activité financière spéculative et de la richesse fictive</a:t>
            </a:r>
            <a:r>
              <a:rPr lang="fr-CH" sz="2400" kern="100" dirty="0">
                <a:effectLst/>
                <a:latin typeface="Arial" panose="020B0604020202020204" pitchFamily="34" charset="0"/>
                <a:ea typeface="Calibri" panose="020F0502020204030204" pitchFamily="34" charset="0"/>
                <a:cs typeface="Arial" panose="020B0604020202020204" pitchFamily="34" charset="0"/>
              </a:rPr>
              <a:t>. Mais il n’y a pas eu de réaction qui aurait conduit à repenser les critères obsolètes qui continuent à régir le monde. La production n’est pas toujours rationnelle, et souvent elle est liée à des variables économiques qui </a:t>
            </a:r>
            <a:r>
              <a:rPr lang="fr-CH" sz="2400" kern="100" dirty="0">
                <a:effectLst/>
                <a:highlight>
                  <a:srgbClr val="FF0000"/>
                </a:highlight>
                <a:latin typeface="Arial" panose="020B0604020202020204" pitchFamily="34" charset="0"/>
                <a:ea typeface="Calibri" panose="020F0502020204030204" pitchFamily="34" charset="0"/>
                <a:cs typeface="Arial" panose="020B0604020202020204" pitchFamily="34" charset="0"/>
              </a:rPr>
              <a:t>fixent pour les produits une valeur qui ne correspond pas à leur valeur réelle.</a:t>
            </a:r>
          </a:p>
          <a:p>
            <a:pPr marL="0" indent="0" algn="just">
              <a:lnSpc>
                <a:spcPct val="107000"/>
              </a:lnSpc>
              <a:spcAft>
                <a:spcPts val="800"/>
              </a:spcAft>
              <a:buNone/>
            </a:pPr>
            <a:r>
              <a:rPr lang="fr-CH" sz="2400" kern="1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66555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3F6A49-10DF-47C9-6B0F-DD95FDBCF9B3}"/>
              </a:ext>
            </a:extLst>
          </p:cNvPr>
          <p:cNvSpPr>
            <a:spLocks noGrp="1"/>
          </p:cNvSpPr>
          <p:nvPr>
            <p:ph idx="1"/>
          </p:nvPr>
        </p:nvSpPr>
        <p:spPr>
          <a:xfrm>
            <a:off x="0" y="0"/>
            <a:ext cx="12192000" cy="6924675"/>
          </a:xfrm>
        </p:spPr>
        <p:txBody>
          <a:bodyPr>
            <a:normAutofit/>
          </a:bodyPr>
          <a:lstStyle/>
          <a:p>
            <a:pPr marL="0" indent="0" algn="ctr">
              <a:lnSpc>
                <a:spcPct val="107000"/>
              </a:lnSpc>
              <a:spcAft>
                <a:spcPts val="800"/>
              </a:spcAft>
              <a:buNone/>
            </a:pPr>
            <a:r>
              <a:rPr lang="fr-CH" sz="2400" b="1" kern="100" dirty="0">
                <a:effectLst/>
                <a:latin typeface="Arial" panose="020B0604020202020204" pitchFamily="34" charset="0"/>
                <a:ea typeface="Calibri" panose="020F0502020204030204" pitchFamily="34" charset="0"/>
                <a:cs typeface="Arial" panose="020B0604020202020204" pitchFamily="34" charset="0"/>
              </a:rPr>
              <a:t>ECOLOGIE INTEGRALE, CONVERSION ÉCOLOGIQUE</a:t>
            </a:r>
            <a:endParaRPr lang="fr-CH" sz="2400" kern="100" dirty="0">
              <a:effectLst/>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fr-CH" sz="2400" b="1" kern="100" dirty="0">
                <a:effectLst/>
                <a:latin typeface="Arial" panose="020B0604020202020204" pitchFamily="34" charset="0"/>
                <a:ea typeface="Calibri" panose="020F0502020204030204" pitchFamily="34" charset="0"/>
                <a:cs typeface="Arial" panose="020B0604020202020204" pitchFamily="34" charset="0"/>
              </a:rPr>
              <a:t>DESTINATION COMMUNE DES BIENS,PRINCIPE DU BIEN COMMUN</a:t>
            </a:r>
            <a:endParaRPr lang="fr-CH" sz="2400" kern="100" dirty="0">
              <a:effectLst/>
              <a:latin typeface="Arial" panose="020B0604020202020204" pitchFamily="34" charset="0"/>
              <a:ea typeface="Calibri" panose="020F0502020204030204" pitchFamily="34" charset="0"/>
              <a:cs typeface="Arial" panose="020B0604020202020204" pitchFamily="34" charset="0"/>
            </a:endParaRPr>
          </a:p>
          <a:p>
            <a:pPr marL="0" indent="0" algn="ctr">
              <a:lnSpc>
                <a:spcPct val="107000"/>
              </a:lnSpc>
              <a:spcAft>
                <a:spcPts val="800"/>
              </a:spcAft>
              <a:buNone/>
            </a:pPr>
            <a:r>
              <a:rPr lang="fr-CH" sz="2400" b="1" kern="100" dirty="0">
                <a:effectLst/>
                <a:latin typeface="Arial" panose="020B0604020202020204" pitchFamily="34" charset="0"/>
                <a:ea typeface="Calibri" panose="020F0502020204030204" pitchFamily="34" charset="0"/>
                <a:cs typeface="Arial" panose="020B0604020202020204" pitchFamily="34" charset="0"/>
              </a:rPr>
              <a:t>ÉDUCATION POUR L’ALLIANCE ENTRE L’HUMANITÉ ET L’ENVIRONNEMENT</a:t>
            </a:r>
            <a:endParaRPr lang="fr-CH" sz="24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fr-CH" sz="2400" kern="100" dirty="0">
                <a:effectLst/>
                <a:latin typeface="Arial" panose="020B0604020202020204" pitchFamily="34" charset="0"/>
                <a:ea typeface="Calibri" panose="020F0502020204030204" pitchFamily="34" charset="0"/>
                <a:cs typeface="Arial" panose="020B0604020202020204" pitchFamily="34" charset="0"/>
              </a:rPr>
              <a:t>95. </a:t>
            </a:r>
            <a:r>
              <a:rPr lang="fr-CH" sz="2400"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L’environnement est un bien collectif</a:t>
            </a:r>
            <a:r>
              <a:rPr lang="fr-CH" sz="2400" kern="100" dirty="0">
                <a:effectLst/>
                <a:latin typeface="Arial" panose="020B0604020202020204" pitchFamily="34" charset="0"/>
                <a:ea typeface="Calibri" panose="020F0502020204030204" pitchFamily="34" charset="0"/>
                <a:cs typeface="Arial" panose="020B0604020202020204" pitchFamily="34" charset="0"/>
              </a:rPr>
              <a:t>, patrimoine de toute l’humanité, sous la </a:t>
            </a:r>
            <a:r>
              <a:rPr lang="fr-CH" sz="2400"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responsabilité de tous</a:t>
            </a:r>
            <a:r>
              <a:rPr lang="fr-CH" sz="2400" kern="100" dirty="0">
                <a:effectLst/>
                <a:latin typeface="Arial" panose="020B0604020202020204" pitchFamily="34" charset="0"/>
                <a:ea typeface="Calibri" panose="020F0502020204030204" pitchFamily="34" charset="0"/>
                <a:cs typeface="Arial" panose="020B0604020202020204" pitchFamily="34" charset="0"/>
              </a:rPr>
              <a:t>. […] La </a:t>
            </a:r>
            <a:r>
              <a:rPr lang="fr-CH" sz="2400" kern="100" dirty="0">
                <a:effectLst/>
                <a:highlight>
                  <a:srgbClr val="FFFF00"/>
                </a:highlight>
                <a:latin typeface="Arial" panose="020B0604020202020204" pitchFamily="34" charset="0"/>
                <a:ea typeface="Calibri" panose="020F0502020204030204" pitchFamily="34" charset="0"/>
                <a:cs typeface="Arial" panose="020B0604020202020204" pitchFamily="34" charset="0"/>
              </a:rPr>
              <a:t>culture écologique </a:t>
            </a:r>
            <a:r>
              <a:rPr lang="fr-CH" sz="2400" kern="100" dirty="0">
                <a:effectLst/>
                <a:latin typeface="Arial" panose="020B0604020202020204" pitchFamily="34" charset="0"/>
                <a:ea typeface="Calibri" panose="020F0502020204030204" pitchFamily="34" charset="0"/>
                <a:cs typeface="Arial" panose="020B0604020202020204" pitchFamily="34" charset="0"/>
              </a:rPr>
              <a:t>ne peut pas se réduire à une série de réponses urgentes et partielles aux problèmes </a:t>
            </a:r>
            <a:r>
              <a:rPr lang="fr-CH" sz="2400" kern="0" dirty="0">
                <a:effectLst/>
                <a:latin typeface="Arial" panose="020B0604020202020204" pitchFamily="34" charset="0"/>
                <a:ea typeface="Calibri" panose="020F0502020204030204" pitchFamily="34" charset="0"/>
                <a:cs typeface="Arial" panose="020B0604020202020204" pitchFamily="34" charset="0"/>
              </a:rPr>
              <a:t>[…]. Elle devrait être un regard différent, une pensée, une politique, un programme éducatif, un style de vie et une spiritualité qui constitueraient une résistance face à l’avancée du </a:t>
            </a:r>
            <a:r>
              <a:rPr lang="fr-CH" sz="2400" kern="0" dirty="0">
                <a:effectLst/>
                <a:highlight>
                  <a:srgbClr val="FF0000"/>
                </a:highlight>
                <a:latin typeface="Arial" panose="020B0604020202020204" pitchFamily="34" charset="0"/>
                <a:ea typeface="Calibri" panose="020F0502020204030204" pitchFamily="34" charset="0"/>
                <a:cs typeface="Arial" panose="020B0604020202020204" pitchFamily="34" charset="0"/>
              </a:rPr>
              <a:t>paradigme technocratique</a:t>
            </a:r>
            <a:r>
              <a:rPr lang="fr-CH" sz="2400" kern="0" dirty="0">
                <a:effectLst/>
                <a:latin typeface="Arial" panose="020B0604020202020204" pitchFamily="34" charset="0"/>
                <a:ea typeface="Calibri" panose="020F0502020204030204" pitchFamily="34" charset="0"/>
                <a:cs typeface="Arial" panose="020B0604020202020204" pitchFamily="34" charset="0"/>
              </a:rPr>
              <a:t>. Autrement, même les meilleures initiatives écologiques peuvent finir par s’enfermer dans la même logique globalisée. Chercher seulement un remède technique à chaque problème environnemental qui surgit, c’est isoler des </a:t>
            </a:r>
            <a:r>
              <a:rPr lang="fr-CH" sz="2400" kern="0" dirty="0">
                <a:effectLst/>
                <a:highlight>
                  <a:srgbClr val="FFFF00"/>
                </a:highlight>
                <a:latin typeface="Arial" panose="020B0604020202020204" pitchFamily="34" charset="0"/>
                <a:ea typeface="Calibri" panose="020F0502020204030204" pitchFamily="34" charset="0"/>
                <a:cs typeface="Arial" panose="020B0604020202020204" pitchFamily="34" charset="0"/>
              </a:rPr>
              <a:t>choses qui sont entrelacées dans la réalité,</a:t>
            </a:r>
            <a:r>
              <a:rPr lang="fr-CH" sz="2400" kern="0" dirty="0">
                <a:effectLst/>
                <a:latin typeface="Arial" panose="020B0604020202020204" pitchFamily="34" charset="0"/>
                <a:ea typeface="Calibri" panose="020F0502020204030204" pitchFamily="34" charset="0"/>
                <a:cs typeface="Arial" panose="020B0604020202020204" pitchFamily="34" charset="0"/>
              </a:rPr>
              <a:t> et c’est se cacher les vraies et plus profondes questions du système mondial.</a:t>
            </a:r>
            <a:endParaRPr lang="fr-CH" sz="2400" kern="100" dirty="0">
              <a:effectLst/>
              <a:latin typeface="Arial" panose="020B0604020202020204" pitchFamily="34" charset="0"/>
              <a:ea typeface="Calibri" panose="020F0502020204030204" pitchFamily="34" charset="0"/>
              <a:cs typeface="Arial" panose="020B0604020202020204" pitchFamily="34" charset="0"/>
            </a:endParaRPr>
          </a:p>
          <a:p>
            <a:endParaRPr lang="fr-CH" dirty="0"/>
          </a:p>
          <a:p>
            <a:pPr marL="0" indent="0">
              <a:buNone/>
            </a:pPr>
            <a:r>
              <a:rPr lang="fr-CH" dirty="0"/>
              <a:t>	JMB : </a:t>
            </a:r>
            <a:r>
              <a:rPr lang="fr-CH" dirty="0">
                <a:highlight>
                  <a:srgbClr val="00FF00"/>
                </a:highlight>
              </a:rPr>
              <a:t>Changer de paradigme : du PIB au Donut (dignité de la ressource trine)</a:t>
            </a:r>
          </a:p>
        </p:txBody>
      </p:sp>
    </p:spTree>
    <p:extLst>
      <p:ext uri="{BB962C8B-B14F-4D97-AF65-F5344CB8AC3E}">
        <p14:creationId xmlns:p14="http://schemas.microsoft.com/office/powerpoint/2010/main" val="3558201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010CB1-4031-B242-855F-8771DF716E62}"/>
              </a:ext>
            </a:extLst>
          </p:cNvPr>
          <p:cNvSpPr>
            <a:spLocks noGrp="1"/>
          </p:cNvSpPr>
          <p:nvPr>
            <p:ph type="title"/>
          </p:nvPr>
        </p:nvSpPr>
        <p:spPr>
          <a:xfrm>
            <a:off x="838200" y="365126"/>
            <a:ext cx="10515600" cy="651912"/>
          </a:xfrm>
        </p:spPr>
        <p:txBody>
          <a:bodyPr>
            <a:normAutofit fontScale="90000"/>
          </a:bodyPr>
          <a:lstStyle/>
          <a:p>
            <a:r>
              <a:rPr lang="fr-FR" dirty="0"/>
              <a:t>				</a:t>
            </a:r>
            <a:br>
              <a:rPr lang="fr-FR" dirty="0"/>
            </a:br>
            <a:r>
              <a:rPr lang="fr-FR" dirty="0"/>
              <a:t>			</a:t>
            </a:r>
            <a:r>
              <a:rPr lang="fr-CH" dirty="0"/>
              <a:t>Changer de paradigme  </a:t>
            </a:r>
            <a:br>
              <a:rPr lang="fr-CH" dirty="0"/>
            </a:br>
            <a:r>
              <a:rPr lang="fr-FR" dirty="0"/>
              <a:t>	</a:t>
            </a:r>
            <a:endParaRPr lang="fr-CH" dirty="0"/>
          </a:p>
        </p:txBody>
      </p:sp>
      <p:sp>
        <p:nvSpPr>
          <p:cNvPr id="5" name="Espace réservé du contenu 4">
            <a:extLst>
              <a:ext uri="{FF2B5EF4-FFF2-40B4-BE49-F238E27FC236}">
                <a16:creationId xmlns:a16="http://schemas.microsoft.com/office/drawing/2014/main" id="{1FA3E978-73B7-8D2C-0F44-C508303176F5}"/>
              </a:ext>
            </a:extLst>
          </p:cNvPr>
          <p:cNvSpPr>
            <a:spLocks noGrp="1"/>
          </p:cNvSpPr>
          <p:nvPr>
            <p:ph idx="1"/>
          </p:nvPr>
        </p:nvSpPr>
        <p:spPr>
          <a:xfrm>
            <a:off x="0" y="1166327"/>
            <a:ext cx="12192000" cy="5467738"/>
          </a:xfrm>
        </p:spPr>
        <p:txBody>
          <a:bodyPr>
            <a:normAutofit lnSpcReduction="10000"/>
          </a:bodyPr>
          <a:lstStyle/>
          <a:p>
            <a:pPr>
              <a:buFontTx/>
              <a:buChar char="-"/>
            </a:pPr>
            <a:endParaRPr lang="fr-CH" dirty="0">
              <a:latin typeface="Arial" panose="020B0604020202020204" pitchFamily="34" charset="0"/>
              <a:cs typeface="Arial" panose="020B0604020202020204" pitchFamily="34" charset="0"/>
            </a:endParaRPr>
          </a:p>
          <a:p>
            <a:pPr>
              <a:buFontTx/>
              <a:buChar char="-"/>
            </a:pPr>
            <a:r>
              <a:rPr lang="fr-CH" dirty="0">
                <a:latin typeface="Arial" panose="020B0604020202020204" pitchFamily="34" charset="0"/>
                <a:cs typeface="Arial" panose="020B0604020202020204" pitchFamily="34" charset="0"/>
              </a:rPr>
              <a:t>du PIB et des liquidités financières à la dignité de la ressource trine (humaine, technique et financière, naturelle et biodiversité)</a:t>
            </a:r>
          </a:p>
          <a:p>
            <a:pPr>
              <a:buFontTx/>
              <a:buChar char="-"/>
            </a:pPr>
            <a:endParaRPr lang="fr-CH" dirty="0">
              <a:latin typeface="Arial" panose="020B0604020202020204" pitchFamily="34" charset="0"/>
              <a:cs typeface="Arial" panose="020B0604020202020204" pitchFamily="34" charset="0"/>
            </a:endParaRPr>
          </a:p>
          <a:p>
            <a:pPr>
              <a:buFontTx/>
              <a:buChar char="-"/>
            </a:pPr>
            <a:r>
              <a:rPr lang="fr-CH" dirty="0">
                <a:latin typeface="Arial" panose="020B0604020202020204" pitchFamily="34" charset="0"/>
                <a:cs typeface="Arial" panose="020B0604020202020204" pitchFamily="34" charset="0"/>
              </a:rPr>
              <a:t>du post-(néo)libéralisme au keynésianisme (de la production à la demande) </a:t>
            </a:r>
          </a:p>
          <a:p>
            <a:pPr marL="0" indent="0">
              <a:buNone/>
            </a:pPr>
            <a:endParaRPr lang="fr-CH" dirty="0">
              <a:latin typeface="Arial" panose="020B0604020202020204" pitchFamily="34" charset="0"/>
              <a:cs typeface="Arial" panose="020B0604020202020204" pitchFamily="34" charset="0"/>
            </a:endParaRPr>
          </a:p>
          <a:p>
            <a:pPr marL="0" indent="0">
              <a:buNone/>
            </a:pPr>
            <a:r>
              <a:rPr lang="fr-CH" dirty="0">
                <a:latin typeface="Arial" panose="020B0604020202020204" pitchFamily="34" charset="0"/>
                <a:cs typeface="Arial" panose="020B0604020202020204" pitchFamily="34" charset="0"/>
              </a:rPr>
              <a:t>-  de la dualité (t</a:t>
            </a:r>
            <a:r>
              <a:rPr lang="fr-FR" dirty="0" err="1">
                <a:latin typeface="Arial" panose="020B0604020202020204" pitchFamily="34" charset="0"/>
                <a:cs typeface="Arial" panose="020B0604020202020204" pitchFamily="34" charset="0"/>
              </a:rPr>
              <a:t>hèse</a:t>
            </a:r>
            <a:r>
              <a:rPr lang="fr-FR" dirty="0">
                <a:latin typeface="Arial" panose="020B0604020202020204" pitchFamily="34" charset="0"/>
                <a:cs typeface="Arial" panose="020B0604020202020204" pitchFamily="34" charset="0"/>
              </a:rPr>
              <a:t>, anti, </a:t>
            </a:r>
            <a:r>
              <a:rPr lang="fr-FR" dirty="0" err="1">
                <a:latin typeface="Arial" panose="020B0604020202020204" pitchFamily="34" charset="0"/>
                <a:cs typeface="Arial" panose="020B0604020202020204" pitchFamily="34" charset="0"/>
              </a:rPr>
              <a:t>syn</a:t>
            </a:r>
            <a:r>
              <a:rPr lang="fr-FR" dirty="0">
                <a:latin typeface="Arial" panose="020B0604020202020204" pitchFamily="34" charset="0"/>
                <a:cs typeface="Arial" panose="020B0604020202020204" pitchFamily="34" charset="0"/>
              </a:rPr>
              <a:t> ; économie duale, linéaire) à la tension    	corrélative (</a:t>
            </a:r>
            <a:r>
              <a:rPr lang="fr-FR" i="1" dirty="0">
                <a:latin typeface="Arial" panose="020B0604020202020204" pitchFamily="34" charset="0"/>
                <a:cs typeface="Arial" panose="020B0604020202020204" pitchFamily="34" charset="0"/>
              </a:rPr>
              <a:t>religion/culture, culture/économie, économie/finance, 	finance/culture) : </a:t>
            </a:r>
            <a:r>
              <a:rPr lang="fr-FR" dirty="0">
                <a:latin typeface="Arial" panose="020B0604020202020204" pitchFamily="34" charset="0"/>
                <a:cs typeface="Arial" panose="020B0604020202020204" pitchFamily="34" charset="0"/>
              </a:rPr>
              <a:t>le lien, l’éthique, le respect, le croire, la confiance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	l’écosystème Terre, l’homme fidéicommis, les communs</a:t>
            </a:r>
          </a:p>
        </p:txBody>
      </p:sp>
    </p:spTree>
    <p:extLst>
      <p:ext uri="{BB962C8B-B14F-4D97-AF65-F5344CB8AC3E}">
        <p14:creationId xmlns:p14="http://schemas.microsoft.com/office/powerpoint/2010/main" val="3674635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47CF8B-69BE-4F5C-E00A-7B4437F20134}"/>
              </a:ext>
            </a:extLst>
          </p:cNvPr>
          <p:cNvSpPr>
            <a:spLocks noGrp="1"/>
          </p:cNvSpPr>
          <p:nvPr>
            <p:ph type="title"/>
          </p:nvPr>
        </p:nvSpPr>
        <p:spPr/>
        <p:txBody>
          <a:bodyPr>
            <a:normAutofit/>
          </a:bodyPr>
          <a:lstStyle/>
          <a:p>
            <a:pPr algn="ctr"/>
            <a:r>
              <a:rPr lang="fr-CH" sz="2800" dirty="0">
                <a:latin typeface="Arial" panose="020B0604020202020204" pitchFamily="34" charset="0"/>
                <a:cs typeface="Arial" panose="020B0604020202020204" pitchFamily="34" charset="0"/>
              </a:rPr>
              <a:t>Changer de paradigme</a:t>
            </a:r>
          </a:p>
        </p:txBody>
      </p:sp>
      <p:sp>
        <p:nvSpPr>
          <p:cNvPr id="3" name="Espace réservé du contenu 2">
            <a:extLst>
              <a:ext uri="{FF2B5EF4-FFF2-40B4-BE49-F238E27FC236}">
                <a16:creationId xmlns:a16="http://schemas.microsoft.com/office/drawing/2014/main" id="{4D3B5C60-9EC5-7231-B556-B3EDC3EDA4E9}"/>
              </a:ext>
            </a:extLst>
          </p:cNvPr>
          <p:cNvSpPr>
            <a:spLocks noGrp="1"/>
          </p:cNvSpPr>
          <p:nvPr>
            <p:ph idx="1"/>
          </p:nvPr>
        </p:nvSpPr>
        <p:spPr/>
        <p:txBody>
          <a:bodyPr/>
          <a:lstStyle/>
          <a:p>
            <a:endParaRPr lang="fr-FR" dirty="0"/>
          </a:p>
          <a:p>
            <a:endParaRPr lang="fr-CH" dirty="0"/>
          </a:p>
          <a:p>
            <a:pPr marL="0" indent="0">
              <a:buNone/>
            </a:pPr>
            <a:r>
              <a:rPr lang="fr-CH" dirty="0"/>
              <a:t>				</a:t>
            </a:r>
            <a:r>
              <a:rPr lang="fr-CH" dirty="0">
                <a:latin typeface="Arial" panose="020B0604020202020204" pitchFamily="34" charset="0"/>
                <a:cs typeface="Arial" panose="020B0604020202020204" pitchFamily="34" charset="0"/>
              </a:rPr>
              <a:t>L’exemple du DONUT</a:t>
            </a:r>
          </a:p>
        </p:txBody>
      </p:sp>
    </p:spTree>
    <p:extLst>
      <p:ext uri="{BB962C8B-B14F-4D97-AF65-F5344CB8AC3E}">
        <p14:creationId xmlns:p14="http://schemas.microsoft.com/office/powerpoint/2010/main" val="1696339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ndefined">
            <a:extLst>
              <a:ext uri="{FF2B5EF4-FFF2-40B4-BE49-F238E27FC236}">
                <a16:creationId xmlns:a16="http://schemas.microsoft.com/office/drawing/2014/main" id="{15EB5B74-F272-830F-1D63-42963C4F6FA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28810"/>
            <a:ext cx="12458700" cy="867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35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a:extLst>
              <a:ext uri="{FF2B5EF4-FFF2-40B4-BE49-F238E27FC236}">
                <a16:creationId xmlns:a16="http://schemas.microsoft.com/office/drawing/2014/main" id="{AE98B93D-6C6B-E322-F61D-89FC2EA946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08158" y="1196576"/>
            <a:ext cx="5513388" cy="47505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lason du pape">
            <a:extLst>
              <a:ext uri="{FF2B5EF4-FFF2-40B4-BE49-F238E27FC236}">
                <a16:creationId xmlns:a16="http://schemas.microsoft.com/office/drawing/2014/main" id="{DB159314-3D0D-C59E-1E34-AF984009D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076" y="1507330"/>
            <a:ext cx="3813174" cy="412908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485E891B-0A00-4AFE-E0B9-7BCD1D25ED9E}"/>
              </a:ext>
            </a:extLst>
          </p:cNvPr>
          <p:cNvSpPr txBox="1"/>
          <p:nvPr/>
        </p:nvSpPr>
        <p:spPr>
          <a:xfrm>
            <a:off x="3181739" y="335902"/>
            <a:ext cx="8119964" cy="523220"/>
          </a:xfrm>
          <a:prstGeom prst="rect">
            <a:avLst/>
          </a:prstGeom>
          <a:noFill/>
        </p:spPr>
        <p:txBody>
          <a:bodyPr wrap="square">
            <a:spAutoFit/>
          </a:bodyPr>
          <a:lstStyle/>
          <a:p>
            <a:r>
              <a:rPr lang="fr-FR" sz="2800" dirty="0">
                <a:latin typeface="Arial" panose="020B0604020202020204" pitchFamily="34" charset="0"/>
                <a:cs typeface="Arial" panose="020B0604020202020204" pitchFamily="34" charset="0"/>
              </a:rPr>
              <a:t>«</a:t>
            </a:r>
            <a:r>
              <a:rPr lang="fr-FR" sz="2800" b="1" dirty="0">
                <a:latin typeface="Arial" panose="020B0604020202020204" pitchFamily="34" charset="0"/>
                <a:cs typeface="Arial" panose="020B0604020202020204" pitchFamily="34" charset="0"/>
              </a:rPr>
              <a:t> CHEZ LUDO » 13 juin 2023, fin</a:t>
            </a:r>
            <a:endParaRPr lang="fr-CH"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45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BD2403E-C10E-79D1-108C-AB7EB134A1DC}"/>
              </a:ext>
            </a:extLst>
          </p:cNvPr>
          <p:cNvSpPr>
            <a:spLocks noGrp="1"/>
          </p:cNvSpPr>
          <p:nvPr>
            <p:ph idx="1"/>
          </p:nvPr>
        </p:nvSpPr>
        <p:spPr>
          <a:xfrm>
            <a:off x="205273" y="0"/>
            <a:ext cx="12192000" cy="6858000"/>
          </a:xfrm>
        </p:spPr>
        <p:txBody>
          <a:bodyPr>
            <a:noAutofit/>
          </a:bodyPr>
          <a:lstStyle/>
          <a:p>
            <a:pPr marL="0" indent="0">
              <a:buNone/>
            </a:pPr>
            <a:r>
              <a:rPr lang="fr-FR" dirty="0">
                <a:latin typeface="Arial" panose="020B0604020202020204" pitchFamily="34" charset="0"/>
                <a:cs typeface="Arial" panose="020B0604020202020204" pitchFamily="34" charset="0"/>
              </a:rPr>
              <a:t>1-	faux-frère ! un problème de culture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highlight>
                  <a:srgbClr val="FFFF00"/>
                </a:highlight>
                <a:latin typeface="Arial" panose="020B0604020202020204" pitchFamily="34" charset="0"/>
                <a:cs typeface="Arial" panose="020B0604020202020204" pitchFamily="34" charset="0"/>
              </a:rPr>
              <a:t>2-	symptômes répétitifs ignorés</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3-	évidence de l’anamnèse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4-	faits officiels : greffe chirurgicale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5-	faits, complément hors-officie</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6-	écosystème bancaire et financier </a:t>
            </a:r>
          </a:p>
          <a:p>
            <a:pPr marL="0" indent="0">
              <a:buNone/>
            </a:pPr>
            <a:endParaRPr lang="fr-FR" dirty="0">
              <a:latin typeface="Arial" panose="020B0604020202020204" pitchFamily="34" charset="0"/>
              <a:cs typeface="Arial" panose="020B0604020202020204" pitchFamily="34" charset="0"/>
            </a:endParaRPr>
          </a:p>
          <a:p>
            <a:pPr marL="0" indent="0">
              <a:buNone/>
            </a:pPr>
            <a:r>
              <a:rPr lang="fr-FR" dirty="0">
                <a:latin typeface="Arial" panose="020B0604020202020204" pitchFamily="34" charset="0"/>
                <a:cs typeface="Arial" panose="020B0604020202020204" pitchFamily="34" charset="0"/>
              </a:rPr>
              <a:t>7-	croire /crédit : corrélation, éthique, confiance, culture</a:t>
            </a:r>
            <a:r>
              <a:rPr lang="fr-CH"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660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descr="Credit Suisse Group AG : Graphique analyse technique Credit Suisse Group AG | Zonebourse ">
            <a:extLst>
              <a:ext uri="{FF2B5EF4-FFF2-40B4-BE49-F238E27FC236}">
                <a16:creationId xmlns:a16="http://schemas.microsoft.com/office/drawing/2014/main" id="{96288080-E312-D077-9BBC-BC37DE1F8CC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9571" y="188409"/>
            <a:ext cx="12381571" cy="6669591"/>
          </a:xfrm>
          <a:prstGeom prst="rect">
            <a:avLst/>
          </a:prstGeom>
          <a:noFill/>
          <a:ln>
            <a:noFill/>
          </a:ln>
        </p:spPr>
      </p:pic>
    </p:spTree>
    <p:extLst>
      <p:ext uri="{BB962C8B-B14F-4D97-AF65-F5344CB8AC3E}">
        <p14:creationId xmlns:p14="http://schemas.microsoft.com/office/powerpoint/2010/main" val="66838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redit Suisse Group AG : Graphique analyse technique Credit Suisse Group AG | Zonebourse ">
            <a:extLst>
              <a:ext uri="{FF2B5EF4-FFF2-40B4-BE49-F238E27FC236}">
                <a16:creationId xmlns:a16="http://schemas.microsoft.com/office/drawing/2014/main" id="{7AB1275F-C4C1-64EC-DB4E-8230AD82AAB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12" y="100360"/>
            <a:ext cx="12455911" cy="6757639"/>
          </a:xfrm>
          <a:prstGeom prst="rect">
            <a:avLst/>
          </a:prstGeom>
          <a:noFill/>
          <a:ln>
            <a:noFill/>
          </a:ln>
        </p:spPr>
      </p:pic>
    </p:spTree>
    <p:extLst>
      <p:ext uri="{BB962C8B-B14F-4D97-AF65-F5344CB8AC3E}">
        <p14:creationId xmlns:p14="http://schemas.microsoft.com/office/powerpoint/2010/main" val="199203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Bilan mars 2023&#10;">
            <a:extLst>
              <a:ext uri="{FF2B5EF4-FFF2-40B4-BE49-F238E27FC236}">
                <a16:creationId xmlns:a16="http://schemas.microsoft.com/office/drawing/2014/main" id="{5B0171E9-0AEA-9B9C-DD97-D68D1781ED8A}"/>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477000"/>
          </a:xfrm>
        </p:spPr>
      </p:pic>
    </p:spTree>
    <p:extLst>
      <p:ext uri="{BB962C8B-B14F-4D97-AF65-F5344CB8AC3E}">
        <p14:creationId xmlns:p14="http://schemas.microsoft.com/office/powerpoint/2010/main" val="171908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E6213D-7608-7D6E-4715-26C47C9BCB6F}"/>
              </a:ext>
            </a:extLst>
          </p:cNvPr>
          <p:cNvSpPr>
            <a:spLocks noGrp="1"/>
          </p:cNvSpPr>
          <p:nvPr>
            <p:ph idx="1"/>
          </p:nvPr>
        </p:nvSpPr>
        <p:spPr>
          <a:xfrm>
            <a:off x="0" y="0"/>
            <a:ext cx="12192000" cy="6858000"/>
          </a:xfrm>
        </p:spPr>
        <p:txBody>
          <a:bodyPr>
            <a:noAutofit/>
          </a:bodyPr>
          <a:lstStyle/>
          <a:p>
            <a:pPr marL="0" indent="0" algn="ctr">
              <a:buNone/>
            </a:pPr>
            <a:r>
              <a:rPr lang="fr-FR" sz="2400" b="1" dirty="0">
                <a:solidFill>
                  <a:srgbClr val="1A2E45"/>
                </a:solidFill>
                <a:latin typeface="Arial" panose="020B0604020202020204" pitchFamily="34" charset="0"/>
                <a:cs typeface="Arial" panose="020B0604020202020204" pitchFamily="34" charset="0"/>
              </a:rPr>
              <a:t>Réactions bourse </a:t>
            </a:r>
            <a:r>
              <a:rPr lang="fr-FR" sz="2400" b="1" u="sng" dirty="0">
                <a:solidFill>
                  <a:srgbClr val="1A2E45"/>
                </a:solidFill>
                <a:latin typeface="Arial" panose="020B0604020202020204" pitchFamily="34" charset="0"/>
                <a:cs typeface="Arial" panose="020B0604020202020204" pitchFamily="34" charset="0"/>
              </a:rPr>
              <a:t>avant</a:t>
            </a:r>
            <a:r>
              <a:rPr lang="fr-FR" sz="2400" b="1" dirty="0">
                <a:solidFill>
                  <a:srgbClr val="1A2E45"/>
                </a:solidFill>
                <a:latin typeface="Arial" panose="020B0604020202020204" pitchFamily="34" charset="0"/>
                <a:cs typeface="Arial" panose="020B0604020202020204" pitchFamily="34" charset="0"/>
              </a:rPr>
              <a:t> fusion </a:t>
            </a:r>
            <a:endParaRPr lang="fr-FR" sz="2400" b="1" i="0" dirty="0">
              <a:solidFill>
                <a:srgbClr val="1A2E45"/>
              </a:solidFill>
              <a:effectLst/>
              <a:latin typeface="Arial" panose="020B0604020202020204" pitchFamily="34" charset="0"/>
              <a:cs typeface="Arial" panose="020B0604020202020204" pitchFamily="34" charset="0"/>
            </a:endParaRPr>
          </a:p>
          <a:p>
            <a:pPr marL="0" indent="0" algn="just">
              <a:buNone/>
            </a:pPr>
            <a:r>
              <a:rPr lang="fr-FR" sz="2400" i="1" dirty="0">
                <a:solidFill>
                  <a:srgbClr val="1A2E45"/>
                </a:solidFill>
                <a:effectLst/>
                <a:latin typeface="Arial" panose="020B0604020202020204" pitchFamily="34" charset="0"/>
                <a:cs typeface="Arial" panose="020B0604020202020204" pitchFamily="34" charset="0"/>
              </a:rPr>
              <a:t>La valeur du jour en Europe - CS décroche de 20% : son principal actionnaire exclut tout nouvel argent frais (</a:t>
            </a:r>
            <a:r>
              <a:rPr lang="fr-FR" sz="2400" b="1" i="1" cap="all" dirty="0">
                <a:solidFill>
                  <a:srgbClr val="003883"/>
                </a:solidFill>
                <a:effectLst/>
                <a:latin typeface="Arial" panose="020B0604020202020204" pitchFamily="34" charset="0"/>
                <a:cs typeface="Arial" panose="020B0604020202020204" pitchFamily="34" charset="0"/>
              </a:rPr>
              <a:t>AOF</a:t>
            </a:r>
            <a:r>
              <a:rPr lang="fr-FR" sz="2400" i="1" dirty="0">
                <a:solidFill>
                  <a:srgbClr val="667E9B"/>
                </a:solidFill>
                <a:effectLst/>
                <a:latin typeface="Arial" panose="020B0604020202020204" pitchFamily="34" charset="0"/>
                <a:cs typeface="Arial" panose="020B0604020202020204" pitchFamily="34" charset="0"/>
              </a:rPr>
              <a:t>•</a:t>
            </a:r>
            <a:r>
              <a:rPr lang="fr-FR" sz="2400" i="1" dirty="0">
                <a:solidFill>
                  <a:srgbClr val="4E5966"/>
                </a:solidFill>
                <a:effectLst/>
                <a:latin typeface="Arial" panose="020B0604020202020204" pitchFamily="34" charset="0"/>
                <a:cs typeface="Arial" panose="020B0604020202020204" pitchFamily="34" charset="0"/>
              </a:rPr>
              <a:t>15/03/2023 à 12:01)*</a:t>
            </a:r>
            <a:endParaRPr lang="fr-FR" sz="2400" i="1" dirty="0">
              <a:solidFill>
                <a:srgbClr val="667E9B"/>
              </a:solidFill>
              <a:effectLst/>
              <a:latin typeface="Arial" panose="020B0604020202020204" pitchFamily="34" charset="0"/>
              <a:cs typeface="Arial" panose="020B0604020202020204" pitchFamily="34" charset="0"/>
            </a:endParaRPr>
          </a:p>
          <a:p>
            <a:pPr marL="0" indent="0" algn="just">
              <a:buNone/>
            </a:pPr>
            <a:r>
              <a:rPr lang="fr-FR" sz="2400" b="0" i="0" dirty="0">
                <a:solidFill>
                  <a:srgbClr val="4E5966"/>
                </a:solidFill>
                <a:effectLst/>
                <a:latin typeface="Arial" panose="020B0604020202020204" pitchFamily="34" charset="0"/>
                <a:cs typeface="Arial" panose="020B0604020202020204" pitchFamily="34" charset="0"/>
              </a:rPr>
              <a:t>Plus forte </a:t>
            </a:r>
            <a:r>
              <a:rPr lang="fr-FR" sz="2400" b="0" i="0" dirty="0">
                <a:solidFill>
                  <a:srgbClr val="4E5966"/>
                </a:solidFill>
                <a:effectLst/>
                <a:highlight>
                  <a:srgbClr val="FFFF00"/>
                </a:highlight>
                <a:latin typeface="Arial" panose="020B0604020202020204" pitchFamily="34" charset="0"/>
                <a:cs typeface="Arial" panose="020B0604020202020204" pitchFamily="34" charset="0"/>
              </a:rPr>
              <a:t>baisse du SMI</a:t>
            </a:r>
            <a:r>
              <a:rPr lang="fr-FR" sz="2400" b="0" i="0" dirty="0">
                <a:solidFill>
                  <a:srgbClr val="4E5966"/>
                </a:solidFill>
                <a:effectLst/>
                <a:latin typeface="Arial" panose="020B0604020202020204" pitchFamily="34" charset="0"/>
                <a:cs typeface="Arial" panose="020B0604020202020204" pitchFamily="34" charset="0"/>
              </a:rPr>
              <a:t>, </a:t>
            </a:r>
            <a:r>
              <a:rPr lang="fr-FR" sz="2400" b="0" i="0" dirty="0">
                <a:solidFill>
                  <a:srgbClr val="4E5966"/>
                </a:solidFill>
                <a:effectLst/>
                <a:highlight>
                  <a:srgbClr val="FFFF00"/>
                </a:highlight>
                <a:latin typeface="Arial" panose="020B0604020202020204" pitchFamily="34" charset="0"/>
                <a:cs typeface="Arial" panose="020B0604020202020204" pitchFamily="34" charset="0"/>
              </a:rPr>
              <a:t>CS dévisse de 20% à 1,798 </a:t>
            </a:r>
            <a:r>
              <a:rPr lang="fr-FR" sz="2400" b="0" i="0" dirty="0">
                <a:solidFill>
                  <a:srgbClr val="4E5966"/>
                </a:solidFill>
                <a:effectLst/>
                <a:latin typeface="Arial" panose="020B0604020202020204" pitchFamily="34" charset="0"/>
                <a:cs typeface="Arial" panose="020B0604020202020204" pitchFamily="34" charset="0"/>
              </a:rPr>
              <a:t>nouveau plus bas historique</a:t>
            </a:r>
          </a:p>
          <a:p>
            <a:pPr marL="0" indent="0" algn="just">
              <a:buNone/>
            </a:pPr>
            <a:r>
              <a:rPr lang="fr-FR" sz="2400" b="0" i="0" dirty="0">
                <a:solidFill>
                  <a:srgbClr val="4E5966"/>
                </a:solidFill>
                <a:effectLst/>
                <a:latin typeface="Arial" panose="020B0604020202020204" pitchFamily="34" charset="0"/>
                <a:cs typeface="Arial" panose="020B0604020202020204" pitchFamily="34" charset="0"/>
              </a:rPr>
              <a:t>Banque suisse en difficulté </a:t>
            </a:r>
            <a:r>
              <a:rPr lang="fr-FR" sz="2400" b="0" i="0" dirty="0">
                <a:solidFill>
                  <a:srgbClr val="4E5966"/>
                </a:solidFill>
                <a:effectLst/>
                <a:highlight>
                  <a:srgbClr val="FFFF00"/>
                </a:highlight>
                <a:latin typeface="Arial" panose="020B0604020202020204" pitchFamily="34" charset="0"/>
                <a:cs typeface="Arial" panose="020B0604020202020204" pitchFamily="34" charset="0"/>
              </a:rPr>
              <a:t>entraîne</a:t>
            </a:r>
            <a:r>
              <a:rPr lang="fr-FR" sz="2400" b="0" i="0" dirty="0">
                <a:solidFill>
                  <a:srgbClr val="4E5966"/>
                </a:solidFill>
                <a:effectLst/>
                <a:latin typeface="Arial" panose="020B0604020202020204" pitchFamily="34" charset="0"/>
                <a:cs typeface="Arial" panose="020B0604020202020204" pitchFamily="34" charset="0"/>
              </a:rPr>
              <a:t> banques européennes, plusieurs faillites USA (Silicon Valley Bank) </a:t>
            </a:r>
          </a:p>
          <a:p>
            <a:pPr marL="0" indent="0" algn="just">
              <a:buNone/>
            </a:pPr>
            <a:r>
              <a:rPr lang="fr-FR" sz="2400" b="0" i="0" dirty="0">
                <a:solidFill>
                  <a:srgbClr val="4E5966"/>
                </a:solidFill>
                <a:effectLst/>
                <a:latin typeface="Arial" panose="020B0604020202020204" pitchFamily="34" charset="0"/>
                <a:cs typeface="Arial" panose="020B0604020202020204" pitchFamily="34" charset="0"/>
              </a:rPr>
              <a:t>Prés. </a:t>
            </a:r>
            <a:r>
              <a:rPr lang="fr-FR" sz="2400" b="0" i="0" dirty="0" err="1">
                <a:solidFill>
                  <a:srgbClr val="4E5966"/>
                </a:solidFill>
                <a:effectLst/>
                <a:highlight>
                  <a:srgbClr val="FFFF00"/>
                </a:highlight>
                <a:latin typeface="Arial" panose="020B0604020202020204" pitchFamily="34" charset="0"/>
                <a:cs typeface="Arial" panose="020B0604020202020204" pitchFamily="34" charset="0"/>
              </a:rPr>
              <a:t>Saudi</a:t>
            </a:r>
            <a:r>
              <a:rPr lang="fr-FR" sz="2400" b="0" i="0" dirty="0">
                <a:solidFill>
                  <a:srgbClr val="4E5966"/>
                </a:solidFill>
                <a:effectLst/>
                <a:highlight>
                  <a:srgbClr val="FFFF00"/>
                </a:highlight>
                <a:latin typeface="Arial" panose="020B0604020202020204" pitchFamily="34" charset="0"/>
                <a:cs typeface="Arial" panose="020B0604020202020204" pitchFamily="34" charset="0"/>
              </a:rPr>
              <a:t> National Bank </a:t>
            </a:r>
            <a:r>
              <a:rPr lang="fr-FR" sz="2400" b="0" i="0" dirty="0">
                <a:solidFill>
                  <a:srgbClr val="4E5966"/>
                </a:solidFill>
                <a:effectLst/>
                <a:latin typeface="Arial" panose="020B0604020202020204" pitchFamily="34" charset="0"/>
                <a:cs typeface="Arial" panose="020B0604020202020204" pitchFamily="34" charset="0"/>
              </a:rPr>
              <a:t>(Ammar A. Al-</a:t>
            </a:r>
            <a:r>
              <a:rPr lang="fr-FR" sz="2400" b="0" i="0" dirty="0" err="1">
                <a:solidFill>
                  <a:srgbClr val="4E5966"/>
                </a:solidFill>
                <a:effectLst/>
                <a:latin typeface="Arial" panose="020B0604020202020204" pitchFamily="34" charset="0"/>
                <a:cs typeface="Arial" panose="020B0604020202020204" pitchFamily="34" charset="0"/>
              </a:rPr>
              <a:t>Khudairy</a:t>
            </a:r>
            <a:r>
              <a:rPr lang="fr-FR" sz="2400" b="0" i="0" dirty="0">
                <a:solidFill>
                  <a:srgbClr val="4E5966"/>
                </a:solidFill>
                <a:effectLst/>
                <a:latin typeface="Arial" panose="020B0604020202020204" pitchFamily="34" charset="0"/>
                <a:cs typeface="Arial" panose="020B0604020202020204" pitchFamily="34" charset="0"/>
              </a:rPr>
              <a:t>), 1er actio CS (9,88%) n’envisage pas d</a:t>
            </a:r>
            <a:r>
              <a:rPr lang="fr-FR" sz="2400" dirty="0">
                <a:solidFill>
                  <a:srgbClr val="4E5966"/>
                </a:solidFill>
                <a:latin typeface="Arial" panose="020B0604020202020204" pitchFamily="34" charset="0"/>
                <a:cs typeface="Arial" panose="020B0604020202020204" pitchFamily="34" charset="0"/>
              </a:rPr>
              <a:t>e </a:t>
            </a:r>
            <a:r>
              <a:rPr lang="fr-FR" sz="2400" b="0" i="0" dirty="0">
                <a:solidFill>
                  <a:srgbClr val="4E5966"/>
                </a:solidFill>
                <a:effectLst/>
                <a:latin typeface="Arial" panose="020B0604020202020204" pitchFamily="34" charset="0"/>
                <a:cs typeface="Arial" panose="020B0604020202020204" pitchFamily="34" charset="0"/>
              </a:rPr>
              <a:t>soutient (Bloomberg) : «</a:t>
            </a:r>
            <a:r>
              <a:rPr lang="fr-FR" sz="2400" b="0" i="1" dirty="0">
                <a:solidFill>
                  <a:srgbClr val="4E5966"/>
                </a:solidFill>
                <a:effectLst/>
                <a:latin typeface="Arial" panose="020B0604020202020204" pitchFamily="34" charset="0"/>
                <a:cs typeface="Arial" panose="020B0604020202020204" pitchFamily="34" charset="0"/>
              </a:rPr>
              <a:t>La réponse est absolument négative. Pour de nombreuses raisons en dehors de la raison la plus simple, qui est d'ordre réglementaire et statutaire. Nous détenons désormais 9,8 % de la banque et si nous passons au dessus de 10% toutes sortes de nouvelles règles s'appliquent. Je ne pense pas qu'elle ait besoin d'argent supplémentaire ; si vous regardez ses ratios, ils sont bons. Et elle opère dans le cadre d'un régime réglementaire solide en Suisse et dans d'autres pays »</a:t>
            </a:r>
            <a:r>
              <a:rPr lang="fr-FR" sz="2400" b="0" i="0" dirty="0">
                <a:solidFill>
                  <a:srgbClr val="4E5966"/>
                </a:solidFill>
                <a:effectLst/>
                <a:latin typeface="Arial" panose="020B0604020202020204" pitchFamily="34" charset="0"/>
                <a:cs typeface="Arial" panose="020B0604020202020204" pitchFamily="34" charset="0"/>
              </a:rPr>
              <a:t>(Reuters).</a:t>
            </a:r>
          </a:p>
          <a:p>
            <a:pPr marL="0" indent="0" algn="just">
              <a:buNone/>
            </a:pPr>
            <a:r>
              <a:rPr lang="fr-FR" sz="2400" b="0" i="0" dirty="0">
                <a:solidFill>
                  <a:srgbClr val="4E5966"/>
                </a:solidFill>
                <a:effectLst/>
                <a:highlight>
                  <a:srgbClr val="FFFF00"/>
                </a:highlight>
                <a:latin typeface="Arial" panose="020B0604020202020204" pitchFamily="34" charset="0"/>
                <a:cs typeface="Arial" panose="020B0604020202020204" pitchFamily="34" charset="0"/>
              </a:rPr>
              <a:t>Rapport annuel CS </a:t>
            </a:r>
            <a:r>
              <a:rPr lang="fr-FR" sz="2400" dirty="0">
                <a:solidFill>
                  <a:srgbClr val="4E5966"/>
                </a:solidFill>
                <a:latin typeface="Arial" panose="020B0604020202020204" pitchFamily="34" charset="0"/>
                <a:cs typeface="Arial" panose="020B0604020202020204" pitchFamily="34" charset="0"/>
              </a:rPr>
              <a:t>: « </a:t>
            </a:r>
            <a:r>
              <a:rPr lang="fr-FR" sz="2400" b="0" i="0" dirty="0">
                <a:solidFill>
                  <a:srgbClr val="4E5966"/>
                </a:solidFill>
                <a:effectLst/>
                <a:latin typeface="Arial" panose="020B0604020202020204" pitchFamily="34" charset="0"/>
                <a:cs typeface="Arial" panose="020B0604020202020204" pitchFamily="34" charset="0"/>
              </a:rPr>
              <a:t>faiblesses importantes contrôles internes, contrôle interne relatif à information financière pas efficace […]. Pas conçu, ni maintenu processus efficace évaluation risques, identifier, analyser risques, inexactitudes significatives états financiers »</a:t>
            </a:r>
            <a:endParaRPr lang="fr-FR" sz="2400" dirty="0">
              <a:solidFill>
                <a:srgbClr val="4E5966"/>
              </a:solidFill>
              <a:latin typeface="Arial" panose="020B0604020202020204" pitchFamily="34" charset="0"/>
              <a:cs typeface="Arial" panose="020B0604020202020204" pitchFamily="34" charset="0"/>
            </a:endParaRPr>
          </a:p>
          <a:p>
            <a:pPr marL="0" indent="0" algn="just">
              <a:buNone/>
            </a:pPr>
            <a:r>
              <a:rPr lang="fr-CH" sz="2400" dirty="0">
                <a:latin typeface="Arial" panose="020B0604020202020204" pitchFamily="34" charset="0"/>
                <a:cs typeface="Arial" panose="020B0604020202020204" pitchFamily="34" charset="0"/>
              </a:rPr>
              <a:t>*</a:t>
            </a:r>
            <a:r>
              <a:rPr lang="fr-CH" sz="2400" i="1" dirty="0">
                <a:latin typeface="Arial" panose="020B0604020202020204" pitchFamily="34" charset="0"/>
                <a:cs typeface="Arial" panose="020B0604020202020204" pitchFamily="34" charset="0"/>
              </a:rPr>
              <a:t>AOF :</a:t>
            </a:r>
            <a:r>
              <a:rPr lang="fr-CH" sz="2400" dirty="0">
                <a:latin typeface="Arial" panose="020B0604020202020204" pitchFamily="34" charset="0"/>
                <a:cs typeface="Arial" panose="020B0604020202020204" pitchFamily="34" charset="0"/>
              </a:rPr>
              <a:t> </a:t>
            </a:r>
            <a:r>
              <a:rPr lang="fr-CH" sz="2000" i="1" dirty="0">
                <a:latin typeface="Arial" panose="020B0604020202020204" pitchFamily="34" charset="0"/>
                <a:cs typeface="Arial" panose="020B0604020202020204" pitchFamily="34" charset="0"/>
              </a:rPr>
              <a:t>Analyse Option Finance</a:t>
            </a:r>
          </a:p>
          <a:p>
            <a:pPr marL="0" indent="0" algn="just">
              <a:buNone/>
            </a:pPr>
            <a:endParaRPr lang="fr-FR" sz="2400" b="0" i="0" dirty="0">
              <a:solidFill>
                <a:srgbClr val="4E5966"/>
              </a:solidFill>
              <a:effectLst/>
              <a:latin typeface="Arial" panose="020B0604020202020204" pitchFamily="34" charset="0"/>
              <a:cs typeface="Arial" panose="020B0604020202020204" pitchFamily="34" charset="0"/>
            </a:endParaRPr>
          </a:p>
          <a:p>
            <a:pPr algn="just"/>
            <a:endParaRPr lang="fr-CH"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4667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2953</TotalTime>
  <Words>5308</Words>
  <Application>Microsoft Office PowerPoint</Application>
  <PresentationFormat>Grand écran</PresentationFormat>
  <Paragraphs>506</Paragraphs>
  <Slides>49</Slides>
  <Notes>36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49</vt:i4>
      </vt:variant>
    </vt:vector>
  </HeadingPairs>
  <TitlesOfParts>
    <vt:vector size="57" baseType="lpstr">
      <vt:lpstr>Arial</vt:lpstr>
      <vt:lpstr>Baskerville Old Face</vt:lpstr>
      <vt:lpstr>BatonTurbo Hvy Heavy</vt:lpstr>
      <vt:lpstr>BatonTurbo Regular</vt:lpstr>
      <vt:lpstr>Calibri</vt:lpstr>
      <vt:lpstr>Calibri Light</vt:lpstr>
      <vt:lpstr>Roboto</vt:lpstr>
      <vt:lpstr>Thème Office</vt:lpstr>
      <vt:lpstr> CHEZ LUDO » 13 juin 2023      Vous qui entrez ici     laissez toute apparence*        * « Vous qui entrez ici, laissez toute espérance », Les Enfers, Dante Alighieri IV - 1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Principales banques suisses Cf. Le temps Sébastien Ruche  5 avril 2023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Changer de paradigme    </vt:lpstr>
      <vt:lpstr>Changer de paradigme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Crédit Suisse</dc:title>
  <dc:creator>Jean-Marie Brandt</dc:creator>
  <cp:lastModifiedBy>Jean-Marie Brandt</cp:lastModifiedBy>
  <cp:revision>24</cp:revision>
  <dcterms:created xsi:type="dcterms:W3CDTF">2023-04-09T09:31:37Z</dcterms:created>
  <dcterms:modified xsi:type="dcterms:W3CDTF">2023-06-14T16:04:18Z</dcterms:modified>
</cp:coreProperties>
</file>